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6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77.jpg" ContentType="image/jpeg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sldIdLst>
    <p:sldId id="256" r:id="rId2"/>
    <p:sldId id="420" r:id="rId3"/>
    <p:sldId id="312" r:id="rId4"/>
    <p:sldId id="423" r:id="rId5"/>
    <p:sldId id="424" r:id="rId6"/>
    <p:sldId id="419" r:id="rId7"/>
    <p:sldId id="425" r:id="rId8"/>
    <p:sldId id="327" r:id="rId9"/>
    <p:sldId id="426" r:id="rId10"/>
    <p:sldId id="427" r:id="rId11"/>
    <p:sldId id="429" r:id="rId12"/>
    <p:sldId id="428" r:id="rId13"/>
    <p:sldId id="432" r:id="rId14"/>
    <p:sldId id="433" r:id="rId15"/>
    <p:sldId id="430" r:id="rId16"/>
    <p:sldId id="434" r:id="rId17"/>
    <p:sldId id="431" r:id="rId18"/>
    <p:sldId id="435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6" r:id="rId27"/>
    <p:sldId id="447" r:id="rId28"/>
    <p:sldId id="448" r:id="rId29"/>
    <p:sldId id="471" r:id="rId30"/>
    <p:sldId id="445" r:id="rId31"/>
    <p:sldId id="449" r:id="rId32"/>
    <p:sldId id="450" r:id="rId33"/>
    <p:sldId id="451" r:id="rId34"/>
    <p:sldId id="452" r:id="rId35"/>
    <p:sldId id="453" r:id="rId36"/>
    <p:sldId id="413" r:id="rId37"/>
    <p:sldId id="257" r:id="rId38"/>
    <p:sldId id="258" r:id="rId39"/>
    <p:sldId id="259" r:id="rId40"/>
    <p:sldId id="260" r:id="rId41"/>
    <p:sldId id="389" r:id="rId42"/>
    <p:sldId id="474" r:id="rId43"/>
    <p:sldId id="422" r:id="rId44"/>
    <p:sldId id="265" r:id="rId45"/>
    <p:sldId id="454" r:id="rId46"/>
    <p:sldId id="267" r:id="rId47"/>
    <p:sldId id="268" r:id="rId48"/>
    <p:sldId id="392" r:id="rId49"/>
    <p:sldId id="393" r:id="rId50"/>
    <p:sldId id="271" r:id="rId51"/>
    <p:sldId id="472" r:id="rId52"/>
    <p:sldId id="272" r:id="rId53"/>
    <p:sldId id="273" r:id="rId54"/>
    <p:sldId id="274" r:id="rId55"/>
    <p:sldId id="394" r:id="rId56"/>
    <p:sldId id="276" r:id="rId57"/>
    <p:sldId id="277" r:id="rId58"/>
    <p:sldId id="278" r:id="rId59"/>
    <p:sldId id="279" r:id="rId60"/>
    <p:sldId id="280" r:id="rId61"/>
    <p:sldId id="281" r:id="rId62"/>
    <p:sldId id="282" r:id="rId63"/>
    <p:sldId id="283" r:id="rId64"/>
    <p:sldId id="475" r:id="rId65"/>
    <p:sldId id="285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473" r:id="rId74"/>
    <p:sldId id="407" r:id="rId75"/>
    <p:sldId id="455" r:id="rId76"/>
    <p:sldId id="456" r:id="rId77"/>
    <p:sldId id="411" r:id="rId78"/>
    <p:sldId id="311" r:id="rId79"/>
    <p:sldId id="313" r:id="rId80"/>
    <p:sldId id="314" r:id="rId81"/>
    <p:sldId id="476" r:id="rId82"/>
    <p:sldId id="457" r:id="rId83"/>
    <p:sldId id="459" r:id="rId84"/>
    <p:sldId id="460" r:id="rId85"/>
    <p:sldId id="461" r:id="rId86"/>
    <p:sldId id="462" r:id="rId87"/>
    <p:sldId id="463" r:id="rId88"/>
    <p:sldId id="464" r:id="rId89"/>
    <p:sldId id="466" r:id="rId90"/>
    <p:sldId id="467" r:id="rId91"/>
    <p:sldId id="468" r:id="rId92"/>
    <p:sldId id="469" r:id="rId93"/>
    <p:sldId id="477" r:id="rId94"/>
    <p:sldId id="458" r:id="rId95"/>
    <p:sldId id="315" r:id="rId96"/>
    <p:sldId id="470" r:id="rId97"/>
    <p:sldId id="478" r:id="rId98"/>
    <p:sldId id="479" r:id="rId99"/>
    <p:sldId id="316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CB48632-B856-D14A-AF65-85E9E940E5B3}">
          <p14:sldIdLst>
            <p14:sldId id="256"/>
            <p14:sldId id="420"/>
            <p14:sldId id="312"/>
            <p14:sldId id="423"/>
            <p14:sldId id="424"/>
            <p14:sldId id="419"/>
            <p14:sldId id="425"/>
            <p14:sldId id="327"/>
            <p14:sldId id="426"/>
            <p14:sldId id="427"/>
            <p14:sldId id="429"/>
            <p14:sldId id="428"/>
            <p14:sldId id="432"/>
            <p14:sldId id="433"/>
            <p14:sldId id="430"/>
            <p14:sldId id="434"/>
            <p14:sldId id="431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6"/>
            <p14:sldId id="447"/>
            <p14:sldId id="448"/>
            <p14:sldId id="471"/>
            <p14:sldId id="445"/>
            <p14:sldId id="449"/>
            <p14:sldId id="450"/>
            <p14:sldId id="451"/>
            <p14:sldId id="452"/>
            <p14:sldId id="453"/>
            <p14:sldId id="413"/>
            <p14:sldId id="257"/>
            <p14:sldId id="258"/>
            <p14:sldId id="259"/>
            <p14:sldId id="260"/>
            <p14:sldId id="389"/>
            <p14:sldId id="474"/>
            <p14:sldId id="422"/>
            <p14:sldId id="265"/>
            <p14:sldId id="454"/>
            <p14:sldId id="267"/>
            <p14:sldId id="268"/>
            <p14:sldId id="392"/>
            <p14:sldId id="393"/>
            <p14:sldId id="271"/>
            <p14:sldId id="472"/>
            <p14:sldId id="272"/>
            <p14:sldId id="273"/>
            <p14:sldId id="274"/>
            <p14:sldId id="39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475"/>
            <p14:sldId id="285"/>
            <p14:sldId id="395"/>
            <p14:sldId id="396"/>
            <p14:sldId id="397"/>
            <p14:sldId id="398"/>
            <p14:sldId id="399"/>
            <p14:sldId id="400"/>
            <p14:sldId id="401"/>
            <p14:sldId id="473"/>
            <p14:sldId id="407"/>
            <p14:sldId id="455"/>
            <p14:sldId id="456"/>
            <p14:sldId id="411"/>
            <p14:sldId id="311"/>
            <p14:sldId id="313"/>
            <p14:sldId id="314"/>
            <p14:sldId id="476"/>
            <p14:sldId id="457"/>
            <p14:sldId id="459"/>
            <p14:sldId id="460"/>
            <p14:sldId id="461"/>
            <p14:sldId id="462"/>
            <p14:sldId id="463"/>
            <p14:sldId id="464"/>
            <p14:sldId id="466"/>
            <p14:sldId id="467"/>
            <p14:sldId id="468"/>
            <p14:sldId id="469"/>
            <p14:sldId id="477"/>
            <p14:sldId id="458"/>
            <p14:sldId id="315"/>
            <p14:sldId id="470"/>
            <p14:sldId id="478"/>
            <p14:sldId id="479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2FA32-81AC-A542-B99E-4054546306B1}" v="8059" dt="2024-05-03T09:33:57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2"/>
    <p:restoredTop sz="90763"/>
  </p:normalViewPr>
  <p:slideViewPr>
    <p:cSldViewPr snapToGrid="0">
      <p:cViewPr>
        <p:scale>
          <a:sx n="114" d="100"/>
          <a:sy n="114" d="100"/>
        </p:scale>
        <p:origin x="464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3F128-389B-2846-8241-5B19B9B92DD0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F732C-2C52-C549-809F-22D56EC63F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18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 hier: 22:40.</a:t>
            </a:r>
          </a:p>
          <a:p>
            <a:r>
              <a:rPr lang="de-DE" dirty="0"/>
              <a:t>Betonen: zentraler eigenständiger Beitrag zur </a:t>
            </a:r>
            <a:r>
              <a:rPr lang="de-DE" dirty="0" err="1"/>
              <a:t>Diss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140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06275b20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06275b20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ff1e5500f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ff1e5500f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ff1e5500f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ff1e5500f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11e8de30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11e8de30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11e8de30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11e8de30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73391E6B-DF42-21B9-F980-4C1B08B52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11e8de30a_0_95:notes">
            <a:extLst>
              <a:ext uri="{FF2B5EF4-FFF2-40B4-BE49-F238E27FC236}">
                <a16:creationId xmlns:a16="http://schemas.microsoft.com/office/drawing/2014/main" id="{E2967BDD-5416-C372-7CEA-2D533CCF58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11e8de30a_0_95:notes">
            <a:extLst>
              <a:ext uri="{FF2B5EF4-FFF2-40B4-BE49-F238E27FC236}">
                <a16:creationId xmlns:a16="http://schemas.microsoft.com/office/drawing/2014/main" id="{7C1FD4AB-921C-BFBA-52A8-C14EDDB46F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912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071b346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071b346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06275b20e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06275b20e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06275b20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06275b20e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06275b20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06275b20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6CAE-C55D-1859-9A45-9E3BB47C9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60ABDC2-577B-857C-DD3D-D44B90F57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2425D4-276F-A3A0-1299-1B54E5ACE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 hier: 22:40.</a:t>
            </a:r>
          </a:p>
          <a:p>
            <a:r>
              <a:rPr lang="de-DE" dirty="0"/>
              <a:t>Betonen: zentraler eigenständiger Beitrag zur </a:t>
            </a:r>
            <a:r>
              <a:rPr lang="de-DE" dirty="0" err="1"/>
              <a:t>Diss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39E44-CE37-0DA3-E79F-24644F011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85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6275b20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06275b20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06275b20e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06275b20e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06275b20e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06275b20e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06275b20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06275b20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06275b20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e06275b20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06275b20e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06275b20e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06275b20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06275b20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ff1e5500f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ff1e5500f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>
          <a:extLst>
            <a:ext uri="{FF2B5EF4-FFF2-40B4-BE49-F238E27FC236}">
              <a16:creationId xmlns:a16="http://schemas.microsoft.com/office/drawing/2014/main" id="{F897692A-F984-3D97-ECCE-63C5EB449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ff1e5500f_0_801:notes">
            <a:extLst>
              <a:ext uri="{FF2B5EF4-FFF2-40B4-BE49-F238E27FC236}">
                <a16:creationId xmlns:a16="http://schemas.microsoft.com/office/drawing/2014/main" id="{BE92E363-B7E5-B78A-3176-FC4FE7273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ff1e5500f_0_801:notes">
            <a:extLst>
              <a:ext uri="{FF2B5EF4-FFF2-40B4-BE49-F238E27FC236}">
                <a16:creationId xmlns:a16="http://schemas.microsoft.com/office/drawing/2014/main" id="{5CB53188-5FDF-1806-C91A-E0850CEBA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5859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0aacf1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e0aacf1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ff1e5500f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ff1e5500f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0aacf17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0aacf17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0aacf174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0aacf174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0aacf174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e0aacf174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0aacf174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0aacf174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0aacf174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0aacf174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0aacf174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e0aacf174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ff1e5500f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ff1e5500f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>
          <a:extLst>
            <a:ext uri="{FF2B5EF4-FFF2-40B4-BE49-F238E27FC236}">
              <a16:creationId xmlns:a16="http://schemas.microsoft.com/office/drawing/2014/main" id="{0C2CD628-12F9-5B4B-906C-2509D9063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ff1e5500f_0_793:notes">
            <a:extLst>
              <a:ext uri="{FF2B5EF4-FFF2-40B4-BE49-F238E27FC236}">
                <a16:creationId xmlns:a16="http://schemas.microsoft.com/office/drawing/2014/main" id="{7B1FC998-833B-67E5-35F1-1D82E9C80F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ff1e5500f_0_793:notes">
            <a:extLst>
              <a:ext uri="{FF2B5EF4-FFF2-40B4-BE49-F238E27FC236}">
                <a16:creationId xmlns:a16="http://schemas.microsoft.com/office/drawing/2014/main" id="{04B778E1-2C51-FCED-8995-48BDF57C0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365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06275b20e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06275b20e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>
          <a:extLst>
            <a:ext uri="{FF2B5EF4-FFF2-40B4-BE49-F238E27FC236}">
              <a16:creationId xmlns:a16="http://schemas.microsoft.com/office/drawing/2014/main" id="{9FB97EB6-DE81-AF52-75C4-44C6D750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06275b20e_0_465:notes">
            <a:extLst>
              <a:ext uri="{FF2B5EF4-FFF2-40B4-BE49-F238E27FC236}">
                <a16:creationId xmlns:a16="http://schemas.microsoft.com/office/drawing/2014/main" id="{84BA771B-7A64-CA07-54E2-07C4D380C3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06275b20e_0_465:notes">
            <a:extLst>
              <a:ext uri="{FF2B5EF4-FFF2-40B4-BE49-F238E27FC236}">
                <a16:creationId xmlns:a16="http://schemas.microsoft.com/office/drawing/2014/main" id="{8A11B86A-1937-1610-0E1E-98232FDA8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199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0511719c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0511719c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>
          <a:extLst>
            <a:ext uri="{FF2B5EF4-FFF2-40B4-BE49-F238E27FC236}">
              <a16:creationId xmlns:a16="http://schemas.microsoft.com/office/drawing/2014/main" id="{7FBAB43D-EB9C-76C9-62BA-580996DED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06275b20e_0_465:notes">
            <a:extLst>
              <a:ext uri="{FF2B5EF4-FFF2-40B4-BE49-F238E27FC236}">
                <a16:creationId xmlns:a16="http://schemas.microsoft.com/office/drawing/2014/main" id="{2E1837F6-3320-7D07-88DD-2861FF106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06275b20e_0_465:notes">
            <a:extLst>
              <a:ext uri="{FF2B5EF4-FFF2-40B4-BE49-F238E27FC236}">
                <a16:creationId xmlns:a16="http://schemas.microsoft.com/office/drawing/2014/main" id="{1B940C93-26BF-F307-9D83-750CD2C589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056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071b346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d071b346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071b34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d071b3469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cff1e5500f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cff1e5500f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BBA71A68-7E5E-E4EE-F723-5076AD443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0DC4486A-68E6-48BD-59FD-33123E3C3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32362DBF-BE54-3A26-370F-C3CF1BC04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611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8DB938BC-7E91-384B-4B75-95AE85BB7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EB99C3C1-B93F-839A-14A2-780EAF683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5F3D7CF7-D9FC-7E58-261E-45D87AE431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92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F04E6ED8-6CDA-A12B-3B42-E6FAF015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113C7438-6ADC-69D9-4D9C-144044597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281CAFF0-79F3-A314-73DA-6FE38574D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285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E8393A2E-1678-9067-9830-156E123E4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49189777-47A2-14C9-1943-A87C3FCF6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9FB3201D-2AB6-5839-AFFF-67281AE7C1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141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4C3B2D49-62BC-4CBA-36A4-13BCCAC27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5A2E39F6-50CC-C911-CD30-3D3E87FDC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5EFA87D7-1921-3445-9B75-8E2DFEDCB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0511719c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0511719c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6D3F22CB-AA08-DC4E-6C14-75091183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F35ED6AC-5B7F-0CC3-08F8-B954E744D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6DDC4A72-5A9C-A168-FF48-B212064300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6564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3B18A2C2-B2EB-91DC-D054-714CE47D2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2E25E7B6-DD2B-BF3F-DBB4-CE04909BE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13820022-FD49-9518-A7D4-8840F849F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178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1E37B044-EBCA-275F-CD44-64D8E2D48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2EE67074-5579-0370-0DD3-09940587E5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A5FA5014-486F-9E5F-F0FC-978F5BC57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2974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0D5F524B-1DB4-0550-7C62-D73DB015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9CB93A78-26EB-2838-4EF1-718BDBF471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47849E51-D076-0452-8AE4-3DF9914CF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302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E1CC11AE-184C-D29D-CF6E-F069FE809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ABEF9769-6FB3-4031-6ED1-A3B2386372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39EA77C7-9E27-AF38-2E63-56AB9BAD7C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093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FDDC3583-2B53-132C-A703-E6DBC19E6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073F57E4-5E81-0352-1D45-9397EF97A4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EDA3EC2E-B7FD-388A-5CC5-45DF6F66A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4627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>
          <a:extLst>
            <a:ext uri="{FF2B5EF4-FFF2-40B4-BE49-F238E27FC236}">
              <a16:creationId xmlns:a16="http://schemas.microsoft.com/office/drawing/2014/main" id="{88553DA1-367C-652D-A683-77919DF0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>
            <a:extLst>
              <a:ext uri="{FF2B5EF4-FFF2-40B4-BE49-F238E27FC236}">
                <a16:creationId xmlns:a16="http://schemas.microsoft.com/office/drawing/2014/main" id="{80E9272A-AEC7-E31B-0E22-A6D0DD48EE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>
            <a:extLst>
              <a:ext uri="{FF2B5EF4-FFF2-40B4-BE49-F238E27FC236}">
                <a16:creationId xmlns:a16="http://schemas.microsoft.com/office/drawing/2014/main" id="{6F42C773-6745-FE6F-E33F-8F6909627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6387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ff1e5500f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ff1e5500f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>
          <a:extLst>
            <a:ext uri="{FF2B5EF4-FFF2-40B4-BE49-F238E27FC236}">
              <a16:creationId xmlns:a16="http://schemas.microsoft.com/office/drawing/2014/main" id="{48F163C5-92F7-93B4-4E69-47F89A98D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ff1e5500f_0_899:notes">
            <a:extLst>
              <a:ext uri="{FF2B5EF4-FFF2-40B4-BE49-F238E27FC236}">
                <a16:creationId xmlns:a16="http://schemas.microsoft.com/office/drawing/2014/main" id="{38E4E8F7-53D1-7F24-18B9-E3AEB7299A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ff1e5500f_0_899:notes">
            <a:extLst>
              <a:ext uri="{FF2B5EF4-FFF2-40B4-BE49-F238E27FC236}">
                <a16:creationId xmlns:a16="http://schemas.microsoft.com/office/drawing/2014/main" id="{9135B731-9590-CB1D-6012-C41C38D91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7946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>
          <a:extLst>
            <a:ext uri="{FF2B5EF4-FFF2-40B4-BE49-F238E27FC236}">
              <a16:creationId xmlns:a16="http://schemas.microsoft.com/office/drawing/2014/main" id="{BEC4ECEA-8340-8893-87B1-41D96690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ff1e5500f_0_899:notes">
            <a:extLst>
              <a:ext uri="{FF2B5EF4-FFF2-40B4-BE49-F238E27FC236}">
                <a16:creationId xmlns:a16="http://schemas.microsoft.com/office/drawing/2014/main" id="{37F9D918-8A7E-A78A-45BD-B116629ECF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ff1e5500f_0_899:notes">
            <a:extLst>
              <a:ext uri="{FF2B5EF4-FFF2-40B4-BE49-F238E27FC236}">
                <a16:creationId xmlns:a16="http://schemas.microsoft.com/office/drawing/2014/main" id="{9F454074-1114-BDA6-11DF-1FAC2B4377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28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0511719c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0511719c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>
          <a:extLst>
            <a:ext uri="{FF2B5EF4-FFF2-40B4-BE49-F238E27FC236}">
              <a16:creationId xmlns:a16="http://schemas.microsoft.com/office/drawing/2014/main" id="{FA6C34C4-E4DE-9086-7F5C-BECDE6FA4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ff1e5500f_0_899:notes">
            <a:extLst>
              <a:ext uri="{FF2B5EF4-FFF2-40B4-BE49-F238E27FC236}">
                <a16:creationId xmlns:a16="http://schemas.microsoft.com/office/drawing/2014/main" id="{C2B0C2D5-B68C-C914-CD01-D36C3F6CD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ff1e5500f_0_899:notes">
            <a:extLst>
              <a:ext uri="{FF2B5EF4-FFF2-40B4-BE49-F238E27FC236}">
                <a16:creationId xmlns:a16="http://schemas.microsoft.com/office/drawing/2014/main" id="{7A3797AF-7245-1578-17A5-A17D64927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979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d071b3469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d071b3469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ff1e5500f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ff1e5500f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6275b20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6275b20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A7A0F581-6B19-00FD-80DC-020B2683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6275b20e_0_78:notes">
            <a:extLst>
              <a:ext uri="{FF2B5EF4-FFF2-40B4-BE49-F238E27FC236}">
                <a16:creationId xmlns:a16="http://schemas.microsoft.com/office/drawing/2014/main" id="{2B5211ED-B635-2ACC-581F-4E1EE1F84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6275b20e_0_78:notes">
            <a:extLst>
              <a:ext uri="{FF2B5EF4-FFF2-40B4-BE49-F238E27FC236}">
                <a16:creationId xmlns:a16="http://schemas.microsoft.com/office/drawing/2014/main" id="{35F3DDFA-7C13-8417-9023-66CD1B2065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33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24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26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415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588342"/>
            <a:ext cx="745763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97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41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96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2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1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2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47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C8849C-49D9-4D21-8E4B-9CAA8A131617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64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tree.com/freebackground/autism-puzzle-pieces-that-are-colorful-background-stock-photo_3523481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.alphacoders.com/by_sub_category.php?id=158004&amp;name=Chess+Wallpapers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suite.com/portal/resource/articles/financial-management/budget.shtml" TargetMode="Externa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the-end-is-near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983311-E59F-22DD-3916-547E661D8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753" y="640080"/>
            <a:ext cx="2800511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dirty="0">
                <a:effectLst/>
              </a:rPr>
              <a:t>Dialogical games </a:t>
            </a:r>
            <a:br>
              <a:rPr lang="en-US" sz="3600" b="1" dirty="0">
                <a:effectLst/>
              </a:rPr>
            </a:br>
            <a:r>
              <a:rPr lang="en-US" sz="3600" b="1" dirty="0">
                <a:effectLst/>
              </a:rPr>
              <a:t>for reasoning about </a:t>
            </a:r>
            <a:br>
              <a:rPr lang="en-US" sz="3600" b="1" dirty="0">
                <a:effectLst/>
              </a:rPr>
            </a:br>
            <a:r>
              <a:rPr lang="en-US" sz="3600" b="1" dirty="0">
                <a:effectLst/>
              </a:rPr>
              <a:t>group polarization</a:t>
            </a:r>
            <a:endParaRPr lang="en-US" sz="3600" dirty="0">
              <a:effectLst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5962A9-294A-0833-4A91-99620CCD3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12" y="4634819"/>
            <a:ext cx="3625793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200" dirty="0">
                <a:solidFill>
                  <a:schemeClr val="accent1"/>
                </a:solidFill>
              </a:rPr>
              <a:t>Elaine Pimentel </a:t>
            </a:r>
          </a:p>
          <a:p>
            <a:pPr algn="l"/>
            <a:r>
              <a:rPr lang="en-US" sz="2200" dirty="0">
                <a:solidFill>
                  <a:schemeClr val="accent1"/>
                </a:solidFill>
              </a:rPr>
              <a:t>University College London Computer Science</a:t>
            </a:r>
          </a:p>
          <a:p>
            <a:pPr algn="l"/>
            <a:r>
              <a:rPr lang="en-US" sz="2200" dirty="0">
                <a:solidFill>
                  <a:schemeClr val="accent1"/>
                </a:solidFill>
              </a:rPr>
              <a:t>United Kingdom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ut out paper people holding hands and a saw&#10;&#10;Description automatically generated">
            <a:extLst>
              <a:ext uri="{FF2B5EF4-FFF2-40B4-BE49-F238E27FC236}">
                <a16:creationId xmlns:a16="http://schemas.microsoft.com/office/drawing/2014/main" id="{3FA9911C-A73B-B838-10FE-1C91E47A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09" r="29175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0EB2BA09-342A-8663-5BDB-A3C822EC1A26}"/>
              </a:ext>
            </a:extLst>
          </p:cNvPr>
          <p:cNvSpPr txBox="1">
            <a:spLocks/>
          </p:cNvSpPr>
          <p:nvPr/>
        </p:nvSpPr>
        <p:spPr>
          <a:xfrm rot="16200000">
            <a:off x="8516762" y="441830"/>
            <a:ext cx="1254435" cy="242755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sz="800" dirty="0"/>
              <a:t>📷 Tanner Mardis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24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AAFE3-F39B-656E-BC23-14AF6CD84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B6C2C-3CD3-BE7A-5F33-4EAD8FBD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327F0-DA83-F59B-4D98-CD734FD7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92" y="2952120"/>
            <a:ext cx="787508" cy="953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C3E5FF-6F0C-9335-7420-F00966A80552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1442216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D7C54-D547-DB45-8304-662C5C3C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E84E7-47DF-E07E-7B59-7AD382C7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CA197-E9B8-48F0-641F-59F66E99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492" y="2952120"/>
            <a:ext cx="787508" cy="9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F6F83-83BA-1E3B-E3E6-A1E279E0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083" y="2851150"/>
            <a:ext cx="1383476" cy="953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B7B0AA-A4C8-770F-054D-4883B3A1CCDE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377567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B057-A9E6-C9A4-85AD-431C9A60C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4A558-1D11-2F7B-0E28-B48671BD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46AA4-8912-BBB9-2969-7BBCCA0D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75" y="3028950"/>
            <a:ext cx="278765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B4B2CF-A27F-F31F-4C3B-0CE87898D525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244423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C32B0-A220-504F-6BE6-DBDDA8A39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6DE39-D256-D695-D3DC-5B01261C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A1E3D-966F-681E-F4EF-4CAFF05B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9" y="3813263"/>
            <a:ext cx="1822450" cy="86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FAE92-DE33-4CDE-85BA-92EBC1B4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75" y="3028950"/>
            <a:ext cx="278765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18C0C-35FC-2224-FD0F-CA73EDF10336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150506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84B40-74CB-2BBC-75F1-9C419E3A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19DD1-0365-DAA4-660F-0F478C38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60AAE-73F6-875F-9EF9-CB67E4A5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069" y="3813263"/>
            <a:ext cx="1822450" cy="86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B5774-91EF-D3BA-9287-E768B9F6A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75" y="3028950"/>
            <a:ext cx="2787650" cy="80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3DA6FF-D4FE-8F47-9604-917443DEEF85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F8858-B3FC-51B3-D189-A2E6458F1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051" y="4343400"/>
            <a:ext cx="34163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56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D7A7E-6F73-624E-01DB-418A8F7B3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D141D-613D-78FC-9687-10499F1F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474E6-1787-CC67-B014-98E5C410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415" y="3017584"/>
            <a:ext cx="2653169" cy="673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BC100-4083-6FE1-B767-18B6D275C706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54805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4D195-0972-6E9F-C262-5FCAE4E86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E809A-0FC6-3841-3199-797F810A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A3650-7083-10B5-9986-CE17308B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415" y="3017584"/>
            <a:ext cx="2653169" cy="673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21C9B5-D746-9887-A080-7020947256B0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0F979-99A8-6DAD-7BF3-9C0F4CEE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50" y="3167390"/>
            <a:ext cx="4712918" cy="16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50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DE742-48A9-1D1D-8FA9-085B0D1C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9D908-3852-18A8-A183-67B2DA34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3D8F-16E5-93EF-DA7C-E66E961E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94" y="3040578"/>
            <a:ext cx="5423922" cy="1635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59DD0D-C813-C714-703E-3F80328047F0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423825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D0B74-3C47-3C01-CD93-188A77346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D40B5-D2A2-F628-D830-723B66A7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CB39B-FC3B-CA0C-E1EC-6E0EB81C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75" y="3058513"/>
            <a:ext cx="4637762" cy="2208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F8216-6B05-9B5C-DCF4-DB3A4AA70827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465309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BE1E-BDC0-CBF9-FA98-C822EFDB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31FC3-1FFA-A12E-34B3-EE896D64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5E258-3A12-BB46-C05C-4BA56FE90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602" y="3056350"/>
            <a:ext cx="4708598" cy="2133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2A64D-759E-7FDB-C28F-F3D7872F19A2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152055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E5336-D7D8-5F05-E210-546E6D87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53" y="640080"/>
            <a:ext cx="2800511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Social network logic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puzzle&#10;&#10;Description automatically generated">
            <a:extLst>
              <a:ext uri="{FF2B5EF4-FFF2-40B4-BE49-F238E27FC236}">
                <a16:creationId xmlns:a16="http://schemas.microsoft.com/office/drawing/2014/main" id="{5A9DA56B-85F2-409F-F2AB-866CD01F2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8683" r="19190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184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D921-864D-B9F0-E1E0-C20F506C0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8C5F3-60A1-B521-7FC7-EA74B041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11ED0-F851-FD18-F661-F9B750D5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24" y="3034343"/>
            <a:ext cx="571500" cy="69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5593E-AE0E-97FB-9192-B907E090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01" y="3034342"/>
            <a:ext cx="2042961" cy="746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94393-A2B2-F443-0434-253E22DC827F}"/>
              </a:ext>
            </a:extLst>
          </p:cNvPr>
          <p:cNvSpPr txBox="1"/>
          <p:nvPr/>
        </p:nvSpPr>
        <p:spPr>
          <a:xfrm>
            <a:off x="3091429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304993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62CBC-558A-CDE0-0EC8-64BA0197F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771E2-A640-CE75-AB3D-A0122A29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66D65-07D8-5AC1-B0DC-1D63BB99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24" y="3034343"/>
            <a:ext cx="571500" cy="69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6F3DD-950F-FC90-C7CF-6E2A113C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5" y="3055937"/>
            <a:ext cx="2042961" cy="746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97342A-6FF8-AE77-883A-C6CBC41C402A}"/>
              </a:ext>
            </a:extLst>
          </p:cNvPr>
          <p:cNvSpPr txBox="1"/>
          <p:nvPr/>
        </p:nvSpPr>
        <p:spPr>
          <a:xfrm>
            <a:off x="3091429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775525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8E531-1108-6045-222B-AE2D32C1A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DF9917-F112-3F2A-FEBB-E0634A16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0FB0E-563A-F719-0F26-AE7ED52B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74" y="2100906"/>
            <a:ext cx="571500" cy="629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3DA97-CAD2-C394-6CBD-6457ED8A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5" y="3055937"/>
            <a:ext cx="2042961" cy="746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CE1ECE-7E0C-0D58-36EF-7AB27DA76E97}"/>
              </a:ext>
            </a:extLst>
          </p:cNvPr>
          <p:cNvSpPr txBox="1"/>
          <p:nvPr/>
        </p:nvSpPr>
        <p:spPr>
          <a:xfrm>
            <a:off x="936989" y="2100906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</a:t>
            </a:r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= That paper       good.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02C3F-9B86-E4F0-A7D6-D4B8444EFBB3}"/>
              </a:ext>
            </a:extLst>
          </p:cNvPr>
          <p:cNvSpPr txBox="1"/>
          <p:nvPr/>
        </p:nvSpPr>
        <p:spPr>
          <a:xfrm>
            <a:off x="2985788" y="306261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91100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CD539-4297-21CF-00E3-22F974DAE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6F8907-2961-65A2-6E67-858B6781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578D2-64F1-CAE6-F8A5-A50B76E2C580}"/>
              </a:ext>
            </a:extLst>
          </p:cNvPr>
          <p:cNvSpPr txBox="1"/>
          <p:nvPr/>
        </p:nvSpPr>
        <p:spPr>
          <a:xfrm>
            <a:off x="2985788" y="306261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/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AD9FD-E331-9C0A-D0E2-D477998EB9BD}"/>
              </a:ext>
            </a:extLst>
          </p:cNvPr>
          <p:cNvSpPr txBox="1"/>
          <p:nvPr/>
        </p:nvSpPr>
        <p:spPr>
          <a:xfrm>
            <a:off x="2650668" y="3068875"/>
            <a:ext cx="989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800" dirty="0"/>
              <a:t>☐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70B5E-5835-9589-BCDB-43C5E181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74" y="2100906"/>
            <a:ext cx="571500" cy="62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BF4C9-21BA-F1D1-9726-C23E6E4FF0A9}"/>
              </a:ext>
            </a:extLst>
          </p:cNvPr>
          <p:cNvSpPr txBox="1"/>
          <p:nvPr/>
        </p:nvSpPr>
        <p:spPr>
          <a:xfrm>
            <a:off x="936989" y="2100906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</a:t>
            </a:r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= That paper       good.</a:t>
            </a:r>
          </a:p>
        </p:txBody>
      </p:sp>
    </p:spTree>
    <p:extLst>
      <p:ext uri="{BB962C8B-B14F-4D97-AF65-F5344CB8AC3E}">
        <p14:creationId xmlns:p14="http://schemas.microsoft.com/office/powerpoint/2010/main" val="314918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69325-AEC2-6114-E2F2-6EB53461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D0532-9034-7CF5-E23C-086A5E2C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48590-4364-FE25-D83B-474FBF482EC7}"/>
              </a:ext>
            </a:extLst>
          </p:cNvPr>
          <p:cNvSpPr txBox="1"/>
          <p:nvPr/>
        </p:nvSpPr>
        <p:spPr>
          <a:xfrm>
            <a:off x="2985788" y="306261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/>
              <a:t>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DE1CA-7BA4-C14C-A5C4-2B277F24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50" y="3034343"/>
            <a:ext cx="1672138" cy="798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F8CF92-EEA8-D36D-EA35-2108624A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474" y="2100906"/>
            <a:ext cx="571500" cy="629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488C4E-ADED-1CF9-2509-7D644703BD34}"/>
              </a:ext>
            </a:extLst>
          </p:cNvPr>
          <p:cNvSpPr txBox="1"/>
          <p:nvPr/>
        </p:nvSpPr>
        <p:spPr>
          <a:xfrm>
            <a:off x="936989" y="2100906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</a:t>
            </a:r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= That paper       good.</a:t>
            </a:r>
          </a:p>
        </p:txBody>
      </p:sp>
    </p:spTree>
    <p:extLst>
      <p:ext uri="{BB962C8B-B14F-4D97-AF65-F5344CB8AC3E}">
        <p14:creationId xmlns:p14="http://schemas.microsoft.com/office/powerpoint/2010/main" val="112927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3596-92B1-4314-C129-AAB4F0722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526A5-5516-E5CF-FDFF-D07C0E28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24C63-CD5A-D721-5A73-201D2041C09C}"/>
              </a:ext>
            </a:extLst>
          </p:cNvPr>
          <p:cNvSpPr txBox="1"/>
          <p:nvPr/>
        </p:nvSpPr>
        <p:spPr>
          <a:xfrm>
            <a:off x="2985788" y="306261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/>
              <a:t>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E063E-5354-8E3C-6430-0B6B18974DB6}"/>
              </a:ext>
            </a:extLst>
          </p:cNvPr>
          <p:cNvSpPr txBox="1"/>
          <p:nvPr/>
        </p:nvSpPr>
        <p:spPr>
          <a:xfrm>
            <a:off x="2650668" y="3068875"/>
            <a:ext cx="989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sz="2800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351F576D-63A6-0ADF-F472-C0D8F25F7A36}"/>
              </a:ext>
            </a:extLst>
          </p:cNvPr>
          <p:cNvSpPr/>
          <p:nvPr/>
        </p:nvSpPr>
        <p:spPr>
          <a:xfrm>
            <a:off x="2725138" y="3203016"/>
            <a:ext cx="260650" cy="25729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5792D9-04A8-0764-9EFF-70A27240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74" y="2100906"/>
            <a:ext cx="571500" cy="6297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B5A9-3A10-9990-5615-9A645D91C4F7}"/>
              </a:ext>
            </a:extLst>
          </p:cNvPr>
          <p:cNvSpPr txBox="1"/>
          <p:nvPr/>
        </p:nvSpPr>
        <p:spPr>
          <a:xfrm>
            <a:off x="936989" y="2100906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</a:t>
            </a:r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= That paper       good.</a:t>
            </a:r>
          </a:p>
        </p:txBody>
      </p:sp>
    </p:spTree>
    <p:extLst>
      <p:ext uri="{BB962C8B-B14F-4D97-AF65-F5344CB8AC3E}">
        <p14:creationId xmlns:p14="http://schemas.microsoft.com/office/powerpoint/2010/main" val="47293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02A2D-8C81-3675-EB4E-FE956EE74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FBA31-033C-FD53-A365-45F78E91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1B32B-695E-B0EB-1D72-79DDB447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4" y="3316266"/>
            <a:ext cx="2869502" cy="2508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F0D94B-CD4A-E202-91CE-A9C287C6874C}"/>
              </a:ext>
            </a:extLst>
          </p:cNvPr>
          <p:cNvSpPr txBox="1"/>
          <p:nvPr/>
        </p:nvSpPr>
        <p:spPr>
          <a:xfrm>
            <a:off x="800624" y="252176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2800" dirty="0">
                <a:solidFill>
                  <a:schemeClr val="accent4">
                    <a:lumMod val="7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Truth tables</a:t>
            </a:r>
          </a:p>
        </p:txBody>
      </p:sp>
    </p:spTree>
    <p:extLst>
      <p:ext uri="{BB962C8B-B14F-4D97-AF65-F5344CB8AC3E}">
        <p14:creationId xmlns:p14="http://schemas.microsoft.com/office/powerpoint/2010/main" val="1155840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0244-E8AD-E2DB-DC74-C223670E8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E341C-97A1-9054-C9FB-A5C5FD0C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6DD075-B4BA-E12C-63BD-D000ECEE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4" y="3316266"/>
            <a:ext cx="2869502" cy="2508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A7AAF-0950-4840-859B-B742C42AF131}"/>
              </a:ext>
            </a:extLst>
          </p:cNvPr>
          <p:cNvSpPr txBox="1"/>
          <p:nvPr/>
        </p:nvSpPr>
        <p:spPr>
          <a:xfrm>
            <a:off x="800624" y="252176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2800" dirty="0">
                <a:solidFill>
                  <a:schemeClr val="accent4">
                    <a:lumMod val="7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Generalising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2FB33-EAD8-91D7-A301-C5D1EF9BA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776" y="2171700"/>
            <a:ext cx="2552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3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521B7-2B4C-4281-C355-ABE688525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8165CE-8DC8-8D6E-D69C-2F57DB91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81FF9-C6B8-9BD8-3EDC-08B1DE34E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4" y="3316266"/>
            <a:ext cx="2869502" cy="2508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B09A5-EDA9-3E6C-8397-51F59CD150B4}"/>
              </a:ext>
            </a:extLst>
          </p:cNvPr>
          <p:cNvSpPr txBox="1"/>
          <p:nvPr/>
        </p:nvSpPr>
        <p:spPr>
          <a:xfrm>
            <a:off x="474947" y="21717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2800" dirty="0">
                <a:solidFill>
                  <a:schemeClr val="accent4">
                    <a:lumMod val="7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Adding relations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19578-416B-C742-9D1E-A9F56F73D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776" y="2171700"/>
            <a:ext cx="2552700" cy="251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C5755-F3DA-7BC9-A73F-49BC6D40B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445" y="2431480"/>
            <a:ext cx="2399779" cy="997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2FE06-C99C-2DAE-C09F-217ACD899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24" y="468630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37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66BA5-C475-D775-A0E9-8FFADF3D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B5B21-92A1-0836-A1E9-813980A6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Et voilà </a:t>
            </a:r>
            <a:r>
              <a:rPr lang="de-DE" dirty="0" err="1"/>
              <a:t>un</a:t>
            </a:r>
            <a:r>
              <a:rPr lang="de-DE" dirty="0"/>
              <a:t> </a:t>
            </a:r>
            <a:r>
              <a:rPr lang="de-DE" dirty="0" err="1"/>
              <a:t>graphe</a:t>
            </a:r>
            <a:r>
              <a:rPr lang="de-DE" dirty="0"/>
              <a:t>!</a:t>
            </a:r>
          </a:p>
        </p:txBody>
      </p:sp>
      <p:sp>
        <p:nvSpPr>
          <p:cNvPr id="6" name="Connection Line">
            <a:extLst>
              <a:ext uri="{FF2B5EF4-FFF2-40B4-BE49-F238E27FC236}">
                <a16:creationId xmlns:a16="http://schemas.microsoft.com/office/drawing/2014/main" id="{17A5DFBB-3852-52A9-FC4B-E6615FF0B47B}"/>
              </a:ext>
            </a:extLst>
          </p:cNvPr>
          <p:cNvSpPr/>
          <p:nvPr/>
        </p:nvSpPr>
        <p:spPr>
          <a:xfrm>
            <a:off x="2316483" y="2406471"/>
            <a:ext cx="3037481" cy="204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347" y="8106"/>
                  <a:pt x="11547" y="906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oval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8406F83F-D647-13EF-121B-59901D23CB49}"/>
              </a:ext>
            </a:extLst>
          </p:cNvPr>
          <p:cNvSpPr/>
          <p:nvPr/>
        </p:nvSpPr>
        <p:spPr>
          <a:xfrm>
            <a:off x="5111673" y="2827185"/>
            <a:ext cx="1238851" cy="1205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7" h="21249" extrusionOk="0">
                <a:moveTo>
                  <a:pt x="10734" y="19"/>
                </a:moveTo>
                <a:cubicBezTo>
                  <a:pt x="7944" y="-152"/>
                  <a:pt x="5210" y="841"/>
                  <a:pt x="3180" y="2763"/>
                </a:cubicBezTo>
                <a:cubicBezTo>
                  <a:pt x="1045" y="4782"/>
                  <a:pt x="-111" y="7633"/>
                  <a:pt x="9" y="10572"/>
                </a:cubicBezTo>
                <a:cubicBezTo>
                  <a:pt x="35" y="13231"/>
                  <a:pt x="1045" y="15786"/>
                  <a:pt x="2845" y="17743"/>
                </a:cubicBezTo>
                <a:cubicBezTo>
                  <a:pt x="5074" y="20167"/>
                  <a:pt x="8281" y="21448"/>
                  <a:pt x="11567" y="21223"/>
                </a:cubicBezTo>
                <a:cubicBezTo>
                  <a:pt x="13926" y="21185"/>
                  <a:pt x="16195" y="20310"/>
                  <a:pt x="17970" y="18755"/>
                </a:cubicBezTo>
                <a:cubicBezTo>
                  <a:pt x="20227" y="16777"/>
                  <a:pt x="21489" y="13896"/>
                  <a:pt x="21414" y="10894"/>
                </a:cubicBezTo>
                <a:cubicBezTo>
                  <a:pt x="21385" y="8872"/>
                  <a:pt x="20829" y="6893"/>
                  <a:pt x="19802" y="5157"/>
                </a:cubicBezTo>
                <a:cubicBezTo>
                  <a:pt x="18646" y="3203"/>
                  <a:pt x="16953" y="1645"/>
                  <a:pt x="15040" y="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oval"/>
            <a:tailEnd type="stealth"/>
          </a:ln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" name="Oval">
            <a:extLst>
              <a:ext uri="{FF2B5EF4-FFF2-40B4-BE49-F238E27FC236}">
                <a16:creationId xmlns:a16="http://schemas.microsoft.com/office/drawing/2014/main" id="{E8D2C78E-0D1C-04E7-8DBB-AC2B8D6C3E71}"/>
              </a:ext>
            </a:extLst>
          </p:cNvPr>
          <p:cNvSpPr/>
          <p:nvPr/>
        </p:nvSpPr>
        <p:spPr>
          <a:xfrm>
            <a:off x="1799873" y="4507858"/>
            <a:ext cx="562496" cy="54343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1" name="Oval">
            <a:extLst>
              <a:ext uri="{FF2B5EF4-FFF2-40B4-BE49-F238E27FC236}">
                <a16:creationId xmlns:a16="http://schemas.microsoft.com/office/drawing/2014/main" id="{2F5B1DEF-9B8C-C5A3-C3FC-2BEF960C9D99}"/>
              </a:ext>
            </a:extLst>
          </p:cNvPr>
          <p:cNvSpPr/>
          <p:nvPr/>
        </p:nvSpPr>
        <p:spPr>
          <a:xfrm>
            <a:off x="5558020" y="2013698"/>
            <a:ext cx="562496" cy="54343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419100">
              <a:defRPr sz="3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18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5F61B5-C45F-CEE7-6236-0E78ED4ECBF5}"/>
              </a:ext>
            </a:extLst>
          </p:cNvPr>
          <p:cNvSpPr txBox="1"/>
          <p:nvPr/>
        </p:nvSpPr>
        <p:spPr>
          <a:xfrm>
            <a:off x="350729" y="1364468"/>
            <a:ext cx="4955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Play a crucial role in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understanding </a:t>
            </a: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human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interactions;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patterns;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spread of </a:t>
            </a:r>
            <a:r>
              <a:rPr lang="en-US" sz="24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information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influence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within communities.</a:t>
            </a: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A1B03-E55E-4C09-18A1-F5DE3ACAA625}"/>
              </a:ext>
            </a:extLst>
          </p:cNvPr>
          <p:cNvSpPr txBox="1"/>
          <p:nvPr/>
        </p:nvSpPr>
        <p:spPr>
          <a:xfrm>
            <a:off x="350729" y="3611237"/>
            <a:ext cx="55302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be represented as structures 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nodes: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individuals or entities;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edges: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relationships between them. </a:t>
            </a: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22ADE-C88E-1ADE-942F-6A317008737D}"/>
              </a:ext>
            </a:extLst>
          </p:cNvPr>
          <p:cNvSpPr txBox="1"/>
          <p:nvPr/>
        </p:nvSpPr>
        <p:spPr>
          <a:xfrm>
            <a:off x="350729" y="4950065"/>
            <a:ext cx="51844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Analyzing these networks helps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uncover underlying </a:t>
            </a:r>
            <a:r>
              <a:rPr lang="en-US" sz="2400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patterns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 </a:t>
            </a:r>
            <a:r>
              <a:rPr lang="en-US" sz="2400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behaviors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strategies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intervention.</a:t>
            </a: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A95CFC-0574-CE75-C88D-810FCFC7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160328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5FBD7-0B6C-1859-2E3C-054C25C41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D5CF0-AFE6-9A79-844B-4BE3EB75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Relational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E373A-D0EE-E3C7-EBDF-66F771C2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9" y="1452695"/>
            <a:ext cx="6836862" cy="3278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A4B043-958A-8866-C8C4-914A15842EAE}"/>
              </a:ext>
            </a:extLst>
          </p:cNvPr>
          <p:cNvSpPr txBox="1"/>
          <p:nvPr/>
        </p:nvSpPr>
        <p:spPr>
          <a:xfrm>
            <a:off x="1261997" y="4886949"/>
            <a:ext cx="66200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For non-atomic propositional formulas: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Just check the truth table</a:t>
            </a:r>
          </a:p>
          <a:p>
            <a:pPr algn="ctr"/>
            <a:r>
              <a:rPr lang="en-US" sz="2800" dirty="0">
                <a:solidFill>
                  <a:srgbClr val="11804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in each world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!</a:t>
            </a:r>
            <a:endParaRPr lang="en-US" sz="2800" dirty="0">
              <a:solidFill>
                <a:srgbClr val="118040"/>
              </a:solidFill>
              <a:effectLst/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04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1D780-E661-22B6-B2EA-F3B64CBDE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039CA-867C-6C81-9AB4-5ABCB593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Relational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D5917-1DE6-BD27-3290-A2DBE23B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9" y="1452695"/>
            <a:ext cx="6836862" cy="3278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4EA499-37B1-2458-D2BE-C45FD6BBB438}"/>
              </a:ext>
            </a:extLst>
          </p:cNvPr>
          <p:cNvSpPr txBox="1"/>
          <p:nvPr/>
        </p:nvSpPr>
        <p:spPr>
          <a:xfrm>
            <a:off x="1153569" y="4928251"/>
            <a:ext cx="68368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𝜙</a:t>
            </a:r>
            <a:r>
              <a:rPr lang="en-US" sz="28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is </a:t>
            </a:r>
            <a:r>
              <a:rPr lang="en-US" sz="2800" dirty="0">
                <a:solidFill>
                  <a:srgbClr val="0F80FF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necessary at a world</a:t>
            </a:r>
            <a:r>
              <a:rPr lang="en-US" sz="2800" dirty="0">
                <a:solidFill>
                  <a:srgbClr val="0F80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w</a:t>
            </a:r>
            <a:r>
              <a:rPr lang="en-US" sz="2800" dirty="0">
                <a:solidFill>
                  <a:srgbClr val="0F80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provided it  </a:t>
            </a:r>
            <a:endParaRPr lang="en-US" sz="2800" dirty="0">
              <a:solidFill>
                <a:srgbClr val="0F80FF"/>
              </a:solidFill>
              <a:effectLst/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is </a:t>
            </a:r>
            <a:r>
              <a:rPr lang="en-US" sz="2800" dirty="0">
                <a:solidFill>
                  <a:srgbClr val="0000FF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 at </a:t>
            </a:r>
            <a:r>
              <a:rPr lang="en-US" sz="2800" dirty="0">
                <a:solidFill>
                  <a:srgbClr val="80004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every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 possible world from </a:t>
            </a:r>
            <a:r>
              <a:rPr lang="en-US" sz="2800" dirty="0">
                <a:solidFill>
                  <a:schemeClr val="accent6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w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2859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588B-3DCD-2220-2549-8827BD01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3DF89-0F87-ACC5-6527-4450D97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Relational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FF131B-A9A0-F469-2F36-687513046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9" y="1452695"/>
            <a:ext cx="6836862" cy="3278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00152-7AAD-5354-F0DE-D7E0719AA20C}"/>
              </a:ext>
            </a:extLst>
          </p:cNvPr>
          <p:cNvSpPr txBox="1"/>
          <p:nvPr/>
        </p:nvSpPr>
        <p:spPr>
          <a:xfrm>
            <a:off x="1349680" y="4946395"/>
            <a:ext cx="6444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𝜙</a:t>
            </a:r>
            <a:r>
              <a:rPr lang="en-US" sz="28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is </a:t>
            </a:r>
            <a:r>
              <a:rPr lang="en-US" sz="2800" dirty="0">
                <a:solidFill>
                  <a:srgbClr val="0F80FF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possible at a world</a:t>
            </a:r>
            <a:r>
              <a:rPr lang="en-US" sz="2800" dirty="0">
                <a:solidFill>
                  <a:srgbClr val="0F80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w</a:t>
            </a:r>
            <a:r>
              <a:rPr lang="en-US" sz="2800" dirty="0">
                <a:solidFill>
                  <a:srgbClr val="0F80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provided it</a:t>
            </a:r>
            <a:endParaRPr lang="en-US" sz="2800" dirty="0">
              <a:solidFill>
                <a:srgbClr val="0F80FF"/>
              </a:solidFill>
              <a:effectLst/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is </a:t>
            </a:r>
            <a:r>
              <a:rPr lang="en-US" sz="2800" dirty="0">
                <a:solidFill>
                  <a:srgbClr val="0000FF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 at </a:t>
            </a:r>
            <a:r>
              <a:rPr lang="en-US" sz="2800" dirty="0">
                <a:solidFill>
                  <a:srgbClr val="80004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some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 possible world from </a:t>
            </a:r>
            <a:r>
              <a:rPr lang="en-US" sz="2800" dirty="0">
                <a:solidFill>
                  <a:schemeClr val="accent6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w</a:t>
            </a:r>
            <a:r>
              <a:rPr lang="en-US" sz="2800" dirty="0">
                <a:solidFill>
                  <a:srgbClr val="000000"/>
                </a:solidFill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4538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C0511-3ADB-8618-71A8-66746587C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CB6EF-A75C-32DE-7EA8-BEFCFCEC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Relational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A0BA5-A6D3-E9BD-3EF9-CB2DF3BB9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9" y="1452695"/>
            <a:ext cx="6836862" cy="3278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5F3B7E-213D-528F-F4C7-5589B05C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842611"/>
            <a:ext cx="7772400" cy="153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48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90CC4-355F-3B71-6BDB-4C636659A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4D992-BF6E-7BFA-6E69-5DFF911D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Relational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A7CC1-194A-0ADE-910D-0AE6C39E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9" y="1452695"/>
            <a:ext cx="6836862" cy="3278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88F5E-14E5-3960-CD17-1F53B0C86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10" y="4859910"/>
            <a:ext cx="5807379" cy="14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15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73039-2964-4DF9-B0ED-FD2B5C89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0CD9E3-DA1E-6F00-DA04-19754A6E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Relational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38D0FD-8159-23DE-D03C-0CADB807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9" y="1452695"/>
            <a:ext cx="6836862" cy="3278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39E8F9-544C-CB12-173D-33E633D0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08356"/>
            <a:ext cx="7772400" cy="15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6B9DE-EF23-9A77-F9AD-C2C1ABCC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DA66598A-06BA-9604-45B4-34456AB6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53" y="640080"/>
            <a:ext cx="2800511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/>
              <a:t>Polarisation</a:t>
            </a:r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432;p41">
            <a:extLst>
              <a:ext uri="{FF2B5EF4-FFF2-40B4-BE49-F238E27FC236}">
                <a16:creationId xmlns:a16="http://schemas.microsoft.com/office/drawing/2014/main" id="{1C200631-65C1-2F49-D86F-4D76276D084C}"/>
              </a:ext>
            </a:extLst>
          </p:cNvPr>
          <p:cNvPicPr preferRelativeResize="0"/>
          <p:nvPr/>
        </p:nvPicPr>
        <p:blipFill>
          <a:blip r:embed="rId3"/>
          <a:srcRect l="32271" r="24662" b="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22300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Agreement and disagreement relations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3117950" y="4717151"/>
            <a:ext cx="5256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 have a </a:t>
            </a:r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friend (+)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there exists a </a:t>
            </a:r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+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successor.</a:t>
            </a:r>
            <a:endParaRPr sz="24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685350" y="4059475"/>
            <a:ext cx="10548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187825" y="3327250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" name="Google Shape;98;p14"/>
          <p:cNvCxnSpPr>
            <a:endCxn id="97" idx="3"/>
          </p:cNvCxnSpPr>
          <p:nvPr/>
        </p:nvCxnSpPr>
        <p:spPr>
          <a:xfrm rot="10800000" flipH="1">
            <a:off x="2553196" y="3867805"/>
            <a:ext cx="7500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451" y="4209250"/>
            <a:ext cx="769375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2726125" y="3579550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Agreement and disagreement relations</a:t>
            </a:r>
            <a:endParaRPr/>
          </a:p>
          <a:p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4410700" y="2997026"/>
            <a:ext cx="2388000" cy="1943325"/>
            <a:chOff x="1896100" y="2977975"/>
            <a:chExt cx="2388000" cy="1943325"/>
          </a:xfrm>
        </p:grpSpPr>
        <p:sp>
          <p:nvSpPr>
            <p:cNvPr id="107" name="Google Shape;107;p15"/>
            <p:cNvSpPr/>
            <p:nvPr/>
          </p:nvSpPr>
          <p:spPr>
            <a:xfrm>
              <a:off x="1993825" y="4091200"/>
              <a:ext cx="1054800" cy="830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496300" y="3358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09" name="Google Shape;109;p15"/>
            <p:cNvCxnSpPr>
              <a:endCxn id="108" idx="3"/>
            </p:cNvCxnSpPr>
            <p:nvPr/>
          </p:nvCxnSpPr>
          <p:spPr>
            <a:xfrm rot="10800000" flipH="1">
              <a:off x="2861671" y="3899530"/>
              <a:ext cx="750000" cy="27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0" name="Google Shape;11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87875" y="4316100"/>
              <a:ext cx="676225" cy="44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5"/>
            <p:cNvSpPr txBox="1"/>
            <p:nvPr/>
          </p:nvSpPr>
          <p:spPr>
            <a:xfrm>
              <a:off x="3034600" y="36112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96100" y="2977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13" name="Google Shape;113;p15"/>
            <p:cNvCxnSpPr>
              <a:stCxn id="107" idx="0"/>
              <a:endCxn id="112" idx="4"/>
            </p:cNvCxnSpPr>
            <p:nvPr/>
          </p:nvCxnSpPr>
          <p:spPr>
            <a:xfrm rot="10800000">
              <a:off x="2289925" y="3611200"/>
              <a:ext cx="231300" cy="48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14;p15"/>
            <p:cNvSpPr txBox="1"/>
            <p:nvPr/>
          </p:nvSpPr>
          <p:spPr>
            <a:xfrm>
              <a:off x="2425000" y="35350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5" name="Google Shape;115;p15"/>
          <p:cNvSpPr txBox="1"/>
          <p:nvPr/>
        </p:nvSpPr>
        <p:spPr>
          <a:xfrm>
            <a:off x="686800" y="4940350"/>
            <a:ext cx="4432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 </a:t>
            </a:r>
            <a:r>
              <a:rPr lang="en" sz="24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don’t have friends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(</a:t>
            </a:r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duality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)</a:t>
            </a:r>
            <a:endParaRPr sz="24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endParaRPr sz="24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Agreement and disagreement relations</a:t>
            </a:r>
            <a:endParaRPr/>
          </a:p>
          <a:p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4786300" y="4233125"/>
            <a:ext cx="3477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I’m </a:t>
            </a:r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friend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of </a:t>
            </a:r>
            <a:r>
              <a:rPr lang="en" sz="24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Alice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endParaRPr sz="24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and </a:t>
            </a:r>
            <a:r>
              <a:rPr lang="en" sz="24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enemy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of Bob. </a:t>
            </a:r>
            <a:endParaRPr sz="24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529125" y="439640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031600" y="366417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" name="Google Shape;124;p16"/>
          <p:cNvCxnSpPr>
            <a:stCxn id="122" idx="7"/>
            <a:endCxn id="123" idx="3"/>
          </p:cNvCxnSpPr>
          <p:nvPr/>
        </p:nvCxnSpPr>
        <p:spPr>
          <a:xfrm rot="10800000" flipH="1">
            <a:off x="2645573" y="4204765"/>
            <a:ext cx="501300" cy="3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 txBox="1"/>
          <p:nvPr/>
        </p:nvSpPr>
        <p:spPr>
          <a:xfrm>
            <a:off x="2569900" y="391647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586025" y="415392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898000" y="335937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6"/>
          <p:cNvCxnSpPr>
            <a:endCxn id="127" idx="5"/>
          </p:cNvCxnSpPr>
          <p:nvPr/>
        </p:nvCxnSpPr>
        <p:spPr>
          <a:xfrm rot="10800000">
            <a:off x="1570429" y="3899930"/>
            <a:ext cx="160800" cy="6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6"/>
          <p:cNvSpPr txBox="1"/>
          <p:nvPr/>
        </p:nvSpPr>
        <p:spPr>
          <a:xfrm>
            <a:off x="1731700" y="384027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0" y="4838826"/>
            <a:ext cx="696662" cy="2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614225" y="384912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4591051"/>
            <a:ext cx="787800" cy="26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A195C-C0E5-A30B-0F11-63E1EC317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04CC6-496F-F1C0-3C55-EB00BBD5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Multi-agent </a:t>
            </a:r>
            <a:r>
              <a:rPr lang="de-DE" dirty="0" err="1"/>
              <a:t>systems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237C3-9FAB-FC9D-72C1-4D7C3A172916}"/>
              </a:ext>
            </a:extLst>
          </p:cNvPr>
          <p:cNvSpPr txBox="1"/>
          <p:nvPr/>
        </p:nvSpPr>
        <p:spPr>
          <a:xfrm>
            <a:off x="628650" y="2142604"/>
            <a:ext cx="6327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Collections of </a:t>
            </a:r>
            <a:r>
              <a:rPr lang="en-US" sz="2400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autonomous agents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capable of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interacting with one another.</a:t>
            </a: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FF3CF-951D-2308-0C21-ECC66C82642B}"/>
              </a:ext>
            </a:extLst>
          </p:cNvPr>
          <p:cNvSpPr txBox="1"/>
          <p:nvPr/>
        </p:nvSpPr>
        <p:spPr>
          <a:xfrm>
            <a:off x="628650" y="3247544"/>
            <a:ext cx="3823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Game-theoretic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Epistemic models</a:t>
            </a:r>
            <a:endParaRPr lang="en-BR" sz="2400" dirty="0">
              <a:solidFill>
                <a:schemeClr val="accent6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98F5C-DA5C-AB17-B8D9-B88D45FE007F}"/>
              </a:ext>
            </a:extLst>
          </p:cNvPr>
          <p:cNvSpPr txBox="1"/>
          <p:nvPr/>
        </p:nvSpPr>
        <p:spPr>
          <a:xfrm>
            <a:off x="628650" y="4363454"/>
            <a:ext cx="77684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Agents can possess their own </a:t>
            </a:r>
            <a:r>
              <a:rPr lang="en-US" sz="2400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knowledge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preferences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</a:t>
            </a:r>
            <a:r>
              <a:rPr lang="en-US" sz="24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goals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may engage in </a:t>
            </a:r>
            <a:r>
              <a:rPr lang="en-US" sz="2400" dirty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collaborative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24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competitive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interactions.</a:t>
            </a: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Agreement and disagreement relations</a:t>
            </a:r>
            <a:endParaRPr/>
          </a:p>
          <a:p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01" y="3016691"/>
            <a:ext cx="1655999" cy="3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3658474" y="3386375"/>
            <a:ext cx="548552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Everybody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is friend of Alice </a:t>
            </a:r>
          </a:p>
          <a:p>
            <a:pPr algn="ctr"/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(</a:t>
            </a:r>
            <a:r>
              <a:rPr lang="en" sz="24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global modality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)</a:t>
            </a:r>
            <a:endParaRPr sz="24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67125" y="492980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269600" y="419757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7"/>
          <p:cNvCxnSpPr>
            <a:endCxn id="141" idx="3"/>
          </p:cNvCxnSpPr>
          <p:nvPr/>
        </p:nvCxnSpPr>
        <p:spPr>
          <a:xfrm rot="10800000" flipH="1">
            <a:off x="1880071" y="4738130"/>
            <a:ext cx="504900" cy="29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7"/>
          <p:cNvSpPr txBox="1"/>
          <p:nvPr/>
        </p:nvSpPr>
        <p:spPr>
          <a:xfrm>
            <a:off x="1807900" y="444987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98" y="5149248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2824025" y="468732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" name="Google Shape;146;p17"/>
          <p:cNvCxnSpPr>
            <a:stCxn id="141" idx="7"/>
            <a:endCxn id="141" idx="0"/>
          </p:cNvCxnSpPr>
          <p:nvPr/>
        </p:nvCxnSpPr>
        <p:spPr>
          <a:xfrm rot="5400000" flipH="1">
            <a:off x="2756479" y="4104770"/>
            <a:ext cx="92700" cy="278400"/>
          </a:xfrm>
          <a:prstGeom prst="bentConnector3">
            <a:avLst>
              <a:gd name="adj1" fmla="val 3569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7" name="Google Shape;147;p17"/>
          <p:cNvSpPr txBox="1"/>
          <p:nvPr/>
        </p:nvSpPr>
        <p:spPr>
          <a:xfrm>
            <a:off x="2980900" y="376585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86125" y="371060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98" y="3930048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3510325" y="416780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98" y="4387248"/>
            <a:ext cx="1093825" cy="34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>
            <a:stCxn id="148" idx="6"/>
            <a:endCxn id="141" idx="1"/>
          </p:cNvCxnSpPr>
          <p:nvPr/>
        </p:nvCxnSpPr>
        <p:spPr>
          <a:xfrm>
            <a:off x="1694125" y="4125650"/>
            <a:ext cx="690900" cy="1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7"/>
          <p:cNvCxnSpPr>
            <a:stCxn id="150" idx="2"/>
            <a:endCxn id="141" idx="6"/>
          </p:cNvCxnSpPr>
          <p:nvPr/>
        </p:nvCxnSpPr>
        <p:spPr>
          <a:xfrm rot="10800000">
            <a:off x="3057325" y="4514150"/>
            <a:ext cx="453000" cy="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7"/>
          <p:cNvSpPr txBox="1"/>
          <p:nvPr/>
        </p:nvSpPr>
        <p:spPr>
          <a:xfrm>
            <a:off x="3133300" y="414685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914100" y="384205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PNL Logic 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539440" y="2265742"/>
            <a:ext cx="7881390" cy="136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</a:t>
            </a:r>
            <a:r>
              <a:rPr lang="en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holds for agent a whenever 𝜙  holds for some </a:t>
            </a:r>
            <a:r>
              <a:rPr lang="en" sz="2000" dirty="0">
                <a:solidFill>
                  <a:srgbClr val="E066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a’s enemy</a:t>
            </a:r>
            <a:r>
              <a:rPr lang="en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  <a:endParaRPr sz="20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           holds for agent a whenever 𝜙  holds for some </a:t>
            </a:r>
            <a:r>
              <a:rPr lang="en" sz="2000" dirty="0">
                <a:solidFill>
                  <a:srgbClr val="4A86E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a’s friend</a:t>
            </a:r>
            <a:r>
              <a:rPr lang="en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  <a:endParaRPr sz="20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           holds whenever 𝜙  holds </a:t>
            </a:r>
            <a:r>
              <a:rPr lang="en" sz="20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for all agents</a:t>
            </a:r>
            <a:endParaRPr sz="200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/>
            <a:endParaRPr sz="17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07" y="2661329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207" y="2339323"/>
            <a:ext cx="524850" cy="28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009" y="3000211"/>
            <a:ext cx="601048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50" y="1596737"/>
            <a:ext cx="7881390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B06AD-9579-E7F8-3470-79F11B83F594}"/>
              </a:ext>
            </a:extLst>
          </p:cNvPr>
          <p:cNvSpPr txBox="1"/>
          <p:nvPr/>
        </p:nvSpPr>
        <p:spPr>
          <a:xfrm>
            <a:off x="539440" y="3560890"/>
            <a:ext cx="704338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-US" sz="1800" i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 </a:t>
            </a:r>
            <a:r>
              <a:rPr lang="en-US" sz="2000" dirty="0">
                <a:solidFill>
                  <a:srgbClr val="4A86E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</a:t>
            </a:r>
            <a:r>
              <a:rPr lang="en-US" sz="2000" baseline="30000" dirty="0">
                <a:solidFill>
                  <a:srgbClr val="4A86E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+</a:t>
            </a: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b: agent a </a:t>
            </a:r>
            <a:r>
              <a:rPr lang="en-US" sz="2000" dirty="0">
                <a:solidFill>
                  <a:srgbClr val="4A86E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agrees</a:t>
            </a: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with (is a </a:t>
            </a:r>
            <a:r>
              <a:rPr lang="en-US" sz="2000" dirty="0">
                <a:solidFill>
                  <a:srgbClr val="4A86E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friend</a:t>
            </a: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of) agent b</a:t>
            </a: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 </a:t>
            </a:r>
            <a:r>
              <a:rPr lang="en-US" sz="2000" dirty="0">
                <a:solidFill>
                  <a:srgbClr val="E066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</a:t>
            </a:r>
            <a:r>
              <a:rPr lang="en-US" sz="2000" baseline="30000" dirty="0">
                <a:solidFill>
                  <a:srgbClr val="E066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-</a:t>
            </a: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b: agent a </a:t>
            </a:r>
            <a:r>
              <a:rPr lang="en-US" sz="2000" dirty="0">
                <a:solidFill>
                  <a:srgbClr val="E066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disagrees</a:t>
            </a: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with (is an </a:t>
            </a:r>
            <a:r>
              <a:rPr lang="en-US" sz="2000" dirty="0">
                <a:solidFill>
                  <a:srgbClr val="E0666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enemy</a:t>
            </a:r>
            <a:r>
              <a:rPr lang="en-US" sz="2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of) agent b</a:t>
            </a:r>
          </a:p>
        </p:txBody>
      </p:sp>
      <p:pic>
        <p:nvPicPr>
          <p:cNvPr id="4" name="Google Shape;173;p19">
            <a:extLst>
              <a:ext uri="{FF2B5EF4-FFF2-40B4-BE49-F238E27FC236}">
                <a16:creationId xmlns:a16="http://schemas.microsoft.com/office/drawing/2014/main" id="{38813E07-AC42-374F-62B8-151FCB9D8A5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709" y="3600289"/>
            <a:ext cx="1852696" cy="3415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4;p19">
            <a:extLst>
              <a:ext uri="{FF2B5EF4-FFF2-40B4-BE49-F238E27FC236}">
                <a16:creationId xmlns:a16="http://schemas.microsoft.com/office/drawing/2014/main" id="{723F48A4-4B04-312B-FBE4-3F657FAE044D}"/>
              </a:ext>
            </a:extLst>
          </p:cNvPr>
          <p:cNvSpPr txBox="1"/>
          <p:nvPr/>
        </p:nvSpPr>
        <p:spPr>
          <a:xfrm>
            <a:off x="539440" y="5060109"/>
            <a:ext cx="53787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</a:t>
            </a:r>
            <a:r>
              <a:rPr lang="en" baseline="30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+</a:t>
            </a:r>
            <a:r>
              <a:rPr lang="en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is reflexive</a:t>
            </a:r>
            <a:endParaRPr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</a:t>
            </a:r>
            <a:r>
              <a:rPr lang="en" baseline="30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+</a:t>
            </a:r>
            <a:r>
              <a:rPr lang="en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and R</a:t>
            </a:r>
            <a:r>
              <a:rPr lang="en" baseline="30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−</a:t>
            </a:r>
            <a:r>
              <a:rPr lang="en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are symmetric.</a:t>
            </a:r>
            <a:endParaRPr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These relations do not overlap</a:t>
            </a:r>
            <a:endParaRPr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7" name="Google Shape;187;p20">
            <a:extLst>
              <a:ext uri="{FF2B5EF4-FFF2-40B4-BE49-F238E27FC236}">
                <a16:creationId xmlns:a16="http://schemas.microsoft.com/office/drawing/2014/main" id="{7AB70AB0-B0EA-5427-E619-635D51697269}"/>
              </a:ext>
            </a:extLst>
          </p:cNvPr>
          <p:cNvSpPr txBox="1"/>
          <p:nvPr/>
        </p:nvSpPr>
        <p:spPr>
          <a:xfrm>
            <a:off x="4512640" y="5060109"/>
            <a:ext cx="45123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>
                <a:solidFill>
                  <a:srgbClr val="6AA84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Optional axiom: collectively connectedness </a:t>
            </a:r>
            <a:endParaRPr sz="2000" dirty="0">
              <a:solidFill>
                <a:srgbClr val="6AA84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BEFD-77D5-DD17-D9A7-213F1790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Perspectives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9179A-F1C1-3548-7A2C-CAA437DD6338}"/>
              </a:ext>
            </a:extLst>
          </p:cNvPr>
          <p:cNvSpPr txBox="1"/>
          <p:nvPr/>
        </p:nvSpPr>
        <p:spPr>
          <a:xfrm>
            <a:off x="724829" y="2828835"/>
            <a:ext cx="5216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relaxing symmetry;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valence weights between -1 and 1.</a:t>
            </a:r>
            <a:endParaRPr lang="en" sz="2400" dirty="0">
              <a:solidFill>
                <a:schemeClr val="accent5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871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D99D9-6996-FE7B-BCF3-C08DAC5AD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A2DA2-7845-DF3B-64CC-32FB388EB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53" y="640080"/>
            <a:ext cx="2800511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dirty="0"/>
              <a:t>Dialogical Games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chess board&#10;&#10;Description automatically generated">
            <a:extLst>
              <a:ext uri="{FF2B5EF4-FFF2-40B4-BE49-F238E27FC236}">
                <a16:creationId xmlns:a16="http://schemas.microsoft.com/office/drawing/2014/main" id="{FEE2A12E-BFD9-ED4D-AB12-33C49693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564" r="21419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0344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 (truth in a model)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930" y="2584674"/>
            <a:ext cx="2089050" cy="15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7931" y="267667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716" y="2786924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6361522" y="3513000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dirty="0">
                <a:solidFill>
                  <a:srgbClr val="FF9300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 dirty="0">
              <a:solidFill>
                <a:srgbClr val="FF9300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700" dirty="0">
                <a:solidFill>
                  <a:srgbClr val="FF9300"/>
                </a:solidFill>
                <a:latin typeface="Lato"/>
                <a:ea typeface="Lato"/>
                <a:cs typeface="Lato"/>
                <a:sym typeface="Lato"/>
              </a:rPr>
              <a:t>F is false over 𝕄</a:t>
            </a:r>
            <a:endParaRPr sz="1700" dirty="0">
              <a:solidFill>
                <a:srgbClr val="FF93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4088293" y="3513000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70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F is true over 𝕄</a:t>
            </a:r>
            <a:endParaRPr sz="1700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462480" y="4165025"/>
            <a:ext cx="13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 𝕄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48;p24">
            <a:extLst>
              <a:ext uri="{FF2B5EF4-FFF2-40B4-BE49-F238E27FC236}">
                <a16:creationId xmlns:a16="http://schemas.microsoft.com/office/drawing/2014/main" id="{F08400F3-183D-B501-033C-627C95DBAAC5}"/>
              </a:ext>
            </a:extLst>
          </p:cNvPr>
          <p:cNvSpPr/>
          <p:nvPr/>
        </p:nvSpPr>
        <p:spPr>
          <a:xfrm>
            <a:off x="2588549" y="4578212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249;p24">
            <a:extLst>
              <a:ext uri="{FF2B5EF4-FFF2-40B4-BE49-F238E27FC236}">
                <a16:creationId xmlns:a16="http://schemas.microsoft.com/office/drawing/2014/main" id="{FD7CB2A5-58D7-4A72-7E89-D2B92B919BBF}"/>
              </a:ext>
            </a:extLst>
          </p:cNvPr>
          <p:cNvSpPr txBox="1"/>
          <p:nvPr/>
        </p:nvSpPr>
        <p:spPr>
          <a:xfrm>
            <a:off x="1566599" y="4660312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250;p24">
            <a:extLst>
              <a:ext uri="{FF2B5EF4-FFF2-40B4-BE49-F238E27FC236}">
                <a16:creationId xmlns:a16="http://schemas.microsoft.com/office/drawing/2014/main" id="{53F0E95A-346E-5714-53BB-72203799F069}"/>
              </a:ext>
            </a:extLst>
          </p:cNvPr>
          <p:cNvSpPr txBox="1"/>
          <p:nvPr/>
        </p:nvSpPr>
        <p:spPr>
          <a:xfrm>
            <a:off x="2457599" y="4578662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251;p24">
            <a:extLst>
              <a:ext uri="{FF2B5EF4-FFF2-40B4-BE49-F238E27FC236}">
                <a16:creationId xmlns:a16="http://schemas.microsoft.com/office/drawing/2014/main" id="{27450AEB-402F-916A-5D1E-49602738816C}"/>
              </a:ext>
            </a:extLst>
          </p:cNvPr>
          <p:cNvSpPr/>
          <p:nvPr/>
        </p:nvSpPr>
        <p:spPr>
          <a:xfrm>
            <a:off x="2235749" y="4777362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F555849C-5665-89FD-0C23-478A7EED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>
            <a:extLst>
              <a:ext uri="{FF2B5EF4-FFF2-40B4-BE49-F238E27FC236}">
                <a16:creationId xmlns:a16="http://schemas.microsoft.com/office/drawing/2014/main" id="{B4C8AC26-FA2D-5488-38E8-9CA0B2DFF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 dirty="0"/>
              <a:t>Provability Game (truth in all models)</a:t>
            </a:r>
            <a:endParaRPr dirty="0"/>
          </a:p>
        </p:txBody>
      </p:sp>
      <p:pic>
        <p:nvPicPr>
          <p:cNvPr id="209" name="Google Shape;209;p22">
            <a:extLst>
              <a:ext uri="{FF2B5EF4-FFF2-40B4-BE49-F238E27FC236}">
                <a16:creationId xmlns:a16="http://schemas.microsoft.com/office/drawing/2014/main" id="{50F3E6EB-C155-0BD6-7218-18933321F8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931" y="267667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>
            <a:extLst>
              <a:ext uri="{FF2B5EF4-FFF2-40B4-BE49-F238E27FC236}">
                <a16:creationId xmlns:a16="http://schemas.microsoft.com/office/drawing/2014/main" id="{9539343B-E1A6-4A4E-D04F-7FDF93A210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716" y="2786924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3;p23">
            <a:extLst>
              <a:ext uri="{FF2B5EF4-FFF2-40B4-BE49-F238E27FC236}">
                <a16:creationId xmlns:a16="http://schemas.microsoft.com/office/drawing/2014/main" id="{26282497-1EAD-7DB5-1FC4-87F8BA317542}"/>
              </a:ext>
            </a:extLst>
          </p:cNvPr>
          <p:cNvSpPr txBox="1">
            <a:spLocks/>
          </p:cNvSpPr>
          <p:nvPr/>
        </p:nvSpPr>
        <p:spPr>
          <a:xfrm>
            <a:off x="852968" y="3406425"/>
            <a:ext cx="1535113" cy="6302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1700"/>
              <a:t>Playing over </a:t>
            </a:r>
            <a:r>
              <a:rPr lang="en-US" sz="1700" b="1">
                <a:solidFill>
                  <a:schemeClr val="accent3"/>
                </a:solidFill>
              </a:rPr>
              <a:t>all models</a:t>
            </a:r>
            <a:r>
              <a:rPr lang="en-US" sz="1700"/>
              <a:t> </a:t>
            </a:r>
            <a:endParaRPr lang="en-US" sz="1700" dirty="0"/>
          </a:p>
        </p:txBody>
      </p:sp>
      <p:sp>
        <p:nvSpPr>
          <p:cNvPr id="10" name="Google Shape;211;p22">
            <a:extLst>
              <a:ext uri="{FF2B5EF4-FFF2-40B4-BE49-F238E27FC236}">
                <a16:creationId xmlns:a16="http://schemas.microsoft.com/office/drawing/2014/main" id="{24DD0391-3ED5-FBFB-3EA8-6DD15E125A72}"/>
              </a:ext>
            </a:extLst>
          </p:cNvPr>
          <p:cNvSpPr txBox="1"/>
          <p:nvPr/>
        </p:nvSpPr>
        <p:spPr>
          <a:xfrm>
            <a:off x="6361522" y="3513000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dirty="0">
                <a:solidFill>
                  <a:srgbClr val="FF9300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 dirty="0">
              <a:solidFill>
                <a:srgbClr val="FF9300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700" dirty="0">
                <a:solidFill>
                  <a:srgbClr val="FF9300"/>
                </a:solidFill>
                <a:latin typeface="Lato"/>
                <a:ea typeface="Lato"/>
                <a:cs typeface="Lato"/>
                <a:sym typeface="Lato"/>
              </a:rPr>
              <a:t>F is false over 𝕄</a:t>
            </a:r>
            <a:endParaRPr sz="1700" dirty="0">
              <a:solidFill>
                <a:srgbClr val="FF93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212;p22">
            <a:extLst>
              <a:ext uri="{FF2B5EF4-FFF2-40B4-BE49-F238E27FC236}">
                <a16:creationId xmlns:a16="http://schemas.microsoft.com/office/drawing/2014/main" id="{325D2417-34BC-1410-0878-D4D5B4B32FC8}"/>
              </a:ext>
            </a:extLst>
          </p:cNvPr>
          <p:cNvSpPr txBox="1"/>
          <p:nvPr/>
        </p:nvSpPr>
        <p:spPr>
          <a:xfrm>
            <a:off x="4088293" y="3513000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70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F is true over 𝕄</a:t>
            </a:r>
            <a:endParaRPr sz="1700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248;p24">
            <a:extLst>
              <a:ext uri="{FF2B5EF4-FFF2-40B4-BE49-F238E27FC236}">
                <a16:creationId xmlns:a16="http://schemas.microsoft.com/office/drawing/2014/main" id="{37BEF3F5-DD29-8F07-1B07-FB7739A75FC1}"/>
              </a:ext>
            </a:extLst>
          </p:cNvPr>
          <p:cNvSpPr/>
          <p:nvPr/>
        </p:nvSpPr>
        <p:spPr>
          <a:xfrm>
            <a:off x="2588549" y="4578212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249;p24">
            <a:extLst>
              <a:ext uri="{FF2B5EF4-FFF2-40B4-BE49-F238E27FC236}">
                <a16:creationId xmlns:a16="http://schemas.microsoft.com/office/drawing/2014/main" id="{633B095A-5CB4-44AD-3DDF-5D6C76DF7794}"/>
              </a:ext>
            </a:extLst>
          </p:cNvPr>
          <p:cNvSpPr txBox="1"/>
          <p:nvPr/>
        </p:nvSpPr>
        <p:spPr>
          <a:xfrm>
            <a:off x="1566599" y="4660312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250;p24">
            <a:extLst>
              <a:ext uri="{FF2B5EF4-FFF2-40B4-BE49-F238E27FC236}">
                <a16:creationId xmlns:a16="http://schemas.microsoft.com/office/drawing/2014/main" id="{C3B53C11-401C-5E02-0C48-5455E0529DEC}"/>
              </a:ext>
            </a:extLst>
          </p:cNvPr>
          <p:cNvSpPr txBox="1"/>
          <p:nvPr/>
        </p:nvSpPr>
        <p:spPr>
          <a:xfrm>
            <a:off x="2457599" y="4578662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251;p24">
            <a:extLst>
              <a:ext uri="{FF2B5EF4-FFF2-40B4-BE49-F238E27FC236}">
                <a16:creationId xmlns:a16="http://schemas.microsoft.com/office/drawing/2014/main" id="{83B72B6B-AFE9-4826-88C3-D4BAFB81668F}"/>
              </a:ext>
            </a:extLst>
          </p:cNvPr>
          <p:cNvSpPr/>
          <p:nvPr/>
        </p:nvSpPr>
        <p:spPr>
          <a:xfrm>
            <a:off x="2235749" y="4777362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" name="Google Shape;252;p24">
            <a:extLst>
              <a:ext uri="{FF2B5EF4-FFF2-40B4-BE49-F238E27FC236}">
                <a16:creationId xmlns:a16="http://schemas.microsoft.com/office/drawing/2014/main" id="{B46FC3C6-0676-D6A7-3939-6B558EB7D4A3}"/>
              </a:ext>
            </a:extLst>
          </p:cNvPr>
          <p:cNvGrpSpPr/>
          <p:nvPr/>
        </p:nvGrpSpPr>
        <p:grpSpPr>
          <a:xfrm>
            <a:off x="4271749" y="4575712"/>
            <a:ext cx="1183500" cy="590900"/>
            <a:chOff x="3885150" y="4244925"/>
            <a:chExt cx="1183500" cy="590900"/>
          </a:xfrm>
        </p:grpSpPr>
        <p:sp>
          <p:nvSpPr>
            <p:cNvPr id="17" name="Google Shape;253;p24">
              <a:extLst>
                <a:ext uri="{FF2B5EF4-FFF2-40B4-BE49-F238E27FC236}">
                  <a16:creationId xmlns:a16="http://schemas.microsoft.com/office/drawing/2014/main" id="{86D2A7E7-EA7E-AF56-EECB-7A2CBE41312C}"/>
                </a:ext>
              </a:extLst>
            </p:cNvPr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" name="Google Shape;254;p24">
              <a:extLst>
                <a:ext uri="{FF2B5EF4-FFF2-40B4-BE49-F238E27FC236}">
                  <a16:creationId xmlns:a16="http://schemas.microsoft.com/office/drawing/2014/main" id="{0827027D-BCB5-6657-F2F8-0D718B1AAF5B}"/>
                </a:ext>
              </a:extLst>
            </p:cNvPr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9" name="Google Shape;255;p24">
            <a:extLst>
              <a:ext uri="{FF2B5EF4-FFF2-40B4-BE49-F238E27FC236}">
                <a16:creationId xmlns:a16="http://schemas.microsoft.com/office/drawing/2014/main" id="{4773D177-B3CA-29B4-7DC1-634436817E81}"/>
              </a:ext>
            </a:extLst>
          </p:cNvPr>
          <p:cNvSpPr/>
          <p:nvPr/>
        </p:nvSpPr>
        <p:spPr>
          <a:xfrm>
            <a:off x="3835949" y="4777362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51756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Analytic calculus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600" y="3248188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385" y="3358436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/>
        </p:nvSpPr>
        <p:spPr>
          <a:xfrm>
            <a:off x="4510271" y="4084512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dirty="0">
                <a:solidFill>
                  <a:srgbClr val="FF9300"/>
                </a:solidFill>
                <a:latin typeface="Lato"/>
                <a:ea typeface="Lato"/>
                <a:cs typeface="Lato"/>
                <a:sym typeface="Lato"/>
              </a:rPr>
              <a:t>F is not provable </a:t>
            </a:r>
            <a:endParaRPr sz="1700" dirty="0">
              <a:solidFill>
                <a:srgbClr val="FF93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2323962" y="4084512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F is provable </a:t>
            </a:r>
            <a:endParaRPr sz="1700" i="1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2334550" y="3079750"/>
            <a:ext cx="35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4987" y="1954590"/>
            <a:ext cx="6755424" cy="123274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2588549" y="4578212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566599" y="4660312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2457599" y="4578662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2235749" y="4777362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2" name="Google Shape;252;p24"/>
          <p:cNvGrpSpPr/>
          <p:nvPr/>
        </p:nvGrpSpPr>
        <p:grpSpPr>
          <a:xfrm>
            <a:off x="4271749" y="4575712"/>
            <a:ext cx="1183500" cy="590900"/>
            <a:chOff x="3885150" y="4244925"/>
            <a:chExt cx="1183500" cy="590900"/>
          </a:xfrm>
        </p:grpSpPr>
        <p:sp>
          <p:nvSpPr>
            <p:cNvPr id="253" name="Google Shape;253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4" name="Google Shape;254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5" name="Google Shape;255;p24"/>
          <p:cNvSpPr/>
          <p:nvPr/>
        </p:nvSpPr>
        <p:spPr>
          <a:xfrm>
            <a:off x="3835949" y="4777362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5664749" y="4777362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7" name="Google Shape;257;p24"/>
          <p:cNvGrpSpPr/>
          <p:nvPr/>
        </p:nvGrpSpPr>
        <p:grpSpPr>
          <a:xfrm>
            <a:off x="6200574" y="4557312"/>
            <a:ext cx="1183500" cy="590900"/>
            <a:chOff x="3885150" y="4244925"/>
            <a:chExt cx="1183500" cy="590900"/>
          </a:xfrm>
        </p:grpSpPr>
        <p:sp>
          <p:nvSpPr>
            <p:cNvPr id="258" name="Google Shape;258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Sequent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Calculus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Our Contributions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body" idx="4294967295"/>
          </p:nvPr>
        </p:nvSpPr>
        <p:spPr>
          <a:xfrm>
            <a:off x="245425" y="1927229"/>
            <a:ext cx="2400300" cy="5873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200"/>
              </a:spcAft>
              <a:buSzPts val="852"/>
              <a:buNone/>
            </a:pPr>
            <a:r>
              <a:rPr lang="en" sz="24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Semantic Game	</a:t>
            </a:r>
            <a:endParaRPr sz="240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body" idx="4294967295"/>
          </p:nvPr>
        </p:nvSpPr>
        <p:spPr>
          <a:xfrm>
            <a:off x="7716838" y="4035425"/>
            <a:ext cx="1427162" cy="4349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2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Automatic procedures</a:t>
            </a:r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4294967295"/>
          </p:nvPr>
        </p:nvSpPr>
        <p:spPr>
          <a:xfrm>
            <a:off x="358400" y="3434576"/>
            <a:ext cx="2400300" cy="5873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200"/>
              </a:spcAft>
              <a:buSzPts val="852"/>
              <a:buNone/>
            </a:pPr>
            <a:r>
              <a:rPr lang="en" sz="24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Provability Game	</a:t>
            </a:r>
            <a:endParaRPr sz="240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1" name="Google Shape;271;p25"/>
          <p:cNvSpPr txBox="1">
            <a:spLocks noGrp="1"/>
          </p:cNvSpPr>
          <p:nvPr>
            <p:ph type="body" idx="4294967295"/>
          </p:nvPr>
        </p:nvSpPr>
        <p:spPr>
          <a:xfrm>
            <a:off x="358400" y="4704851"/>
            <a:ext cx="2400300" cy="12128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200"/>
              </a:spcAft>
              <a:buSzPts val="852"/>
              <a:buNone/>
            </a:pPr>
            <a:r>
              <a:rPr lang="en" sz="24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Sequent Calculus</a:t>
            </a:r>
            <a:endParaRPr sz="240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250" y="3200400"/>
            <a:ext cx="2276350" cy="201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2714075" y="1629625"/>
            <a:ext cx="348600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Intended meaning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Dynamics</a:t>
            </a:r>
            <a:endParaRPr sz="2400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Satisfiability</a:t>
            </a: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endParaRPr sz="24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2714075" y="3108468"/>
            <a:ext cx="3948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400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Disjunctive states</a:t>
            </a:r>
            <a:endParaRPr sz="2400" dirty="0">
              <a:solidFill>
                <a:schemeClr val="accent5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Conditions for finiteness </a:t>
            </a:r>
            <a:endParaRPr sz="2400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Validity </a:t>
            </a:r>
            <a:endParaRPr sz="2400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4147025" y="5145825"/>
            <a:ext cx="39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2714075" y="4541284"/>
            <a:ext cx="39483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24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Cut-free</a:t>
            </a:r>
            <a:endParaRPr sz="2400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400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Axioms as rules</a:t>
            </a:r>
            <a:endParaRPr sz="2400" dirty="0">
              <a:solidFill>
                <a:schemeClr val="accent4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Modular (different axioms)</a:t>
            </a:r>
            <a:endParaRPr sz="2400" dirty="0">
              <a:solidFill>
                <a:schemeClr val="accent2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552975" y="2609625"/>
            <a:ext cx="26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Towards automation: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997" y="5311276"/>
            <a:ext cx="1348575" cy="3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build="p"/>
      <p:bldP spid="271" grpId="0" build="p"/>
      <p:bldP spid="270" grpId="0"/>
      <p:bldP spid="27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 for PNL</a:t>
            </a:r>
            <a:endParaRPr/>
          </a:p>
        </p:txBody>
      </p:sp>
      <p:grpSp>
        <p:nvGrpSpPr>
          <p:cNvPr id="281" name="Google Shape;281;p26"/>
          <p:cNvGrpSpPr/>
          <p:nvPr/>
        </p:nvGrpSpPr>
        <p:grpSpPr>
          <a:xfrm>
            <a:off x="834200" y="2895600"/>
            <a:ext cx="7446626" cy="1939974"/>
            <a:chOff x="834199" y="2038350"/>
            <a:chExt cx="7446626" cy="1939974"/>
          </a:xfrm>
        </p:grpSpPr>
        <p:pic>
          <p:nvPicPr>
            <p:cNvPr id="282" name="Google Shape;2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6"/>
            <p:cNvSpPr txBox="1"/>
            <p:nvPr/>
          </p:nvSpPr>
          <p:spPr>
            <a:xfrm>
              <a:off x="834199" y="2038350"/>
              <a:ext cx="5357576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2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20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20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 for PNL</a:t>
            </a: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834200" y="2895600"/>
            <a:ext cx="7446626" cy="1939974"/>
            <a:chOff x="834199" y="2038350"/>
            <a:chExt cx="7446626" cy="1939974"/>
          </a:xfrm>
        </p:grpSpPr>
        <p:pic>
          <p:nvPicPr>
            <p:cNvPr id="290" name="Google Shape;2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7"/>
            <p:cNvSpPr txBox="1"/>
            <p:nvPr/>
          </p:nvSpPr>
          <p:spPr>
            <a:xfrm>
              <a:off x="834199" y="2038350"/>
              <a:ext cx="5357575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2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20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20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2" name="Google Shape;292;p27"/>
          <p:cNvSpPr txBox="1"/>
          <p:nvPr/>
        </p:nvSpPr>
        <p:spPr>
          <a:xfrm>
            <a:off x="834200" y="3315575"/>
            <a:ext cx="527666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 You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claim the truth of a formula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E5AF-50FF-414D-3CAF-2021B901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DEBD0-C536-F0EF-BF6A-0B6F9980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Social</a:t>
            </a:r>
            <a:r>
              <a:rPr lang="de-DE" dirty="0"/>
              <a:t> network </a:t>
            </a:r>
            <a:r>
              <a:rPr lang="de-DE" dirty="0" err="1"/>
              <a:t>logic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1A0C3-4E04-86D5-EF48-0D98F7608FE9}"/>
              </a:ext>
            </a:extLst>
          </p:cNvPr>
          <p:cNvSpPr txBox="1"/>
          <p:nvPr/>
        </p:nvSpPr>
        <p:spPr>
          <a:xfrm>
            <a:off x="350729" y="1841522"/>
            <a:ext cx="87932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intersection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social network analysis &amp; formal logic;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provides a </a:t>
            </a:r>
            <a:r>
              <a:rPr lang="en-US" sz="2400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formal framework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reasoning about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relationships and interactions within networks;</a:t>
            </a:r>
          </a:p>
          <a:p>
            <a:pPr lvl="1"/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extends traditional graph-based representations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incorporating </a:t>
            </a:r>
            <a:r>
              <a:rPr lang="en-US" sz="2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logical operators;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lvl="1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trust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influence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or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shared </a:t>
            </a:r>
          </a:p>
          <a:p>
            <a:pPr lvl="1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knowledge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between agents.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00861-6F6E-60EC-686F-6C974FD389FB}"/>
              </a:ext>
            </a:extLst>
          </p:cNvPr>
          <p:cNvSpPr txBox="1"/>
          <p:nvPr/>
        </p:nvSpPr>
        <p:spPr>
          <a:xfrm>
            <a:off x="2629801" y="5778007"/>
            <a:ext cx="3884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Allows to model and </a:t>
            </a: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analyse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ctr"/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 social phenomena</a:t>
            </a:r>
            <a:endParaRPr lang="en-BR" sz="2400" i="1" dirty="0">
              <a:solidFill>
                <a:schemeClr val="accent2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19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 for PNL</a:t>
            </a:r>
            <a:endParaRPr/>
          </a:p>
        </p:txBody>
      </p:sp>
      <p:grpSp>
        <p:nvGrpSpPr>
          <p:cNvPr id="298" name="Google Shape;298;p28"/>
          <p:cNvGrpSpPr/>
          <p:nvPr/>
        </p:nvGrpSpPr>
        <p:grpSpPr>
          <a:xfrm>
            <a:off x="834201" y="2895600"/>
            <a:ext cx="7446625" cy="1939974"/>
            <a:chOff x="834200" y="2038350"/>
            <a:chExt cx="7446625" cy="1939974"/>
          </a:xfrm>
        </p:grpSpPr>
        <p:pic>
          <p:nvPicPr>
            <p:cNvPr id="299" name="Google Shape;2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8"/>
            <p:cNvSpPr txBox="1"/>
            <p:nvPr/>
          </p:nvSpPr>
          <p:spPr>
            <a:xfrm>
              <a:off x="834200" y="2038350"/>
              <a:ext cx="548854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2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20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20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7" name="Google Shape;307;p28"/>
          <p:cNvGrpSpPr/>
          <p:nvPr/>
        </p:nvGrpSpPr>
        <p:grpSpPr>
          <a:xfrm>
            <a:off x="836250" y="4043327"/>
            <a:ext cx="4524000" cy="492412"/>
            <a:chOff x="836250" y="2900550"/>
            <a:chExt cx="4524000" cy="492412"/>
          </a:xfrm>
        </p:grpSpPr>
        <p:pic>
          <p:nvPicPr>
            <p:cNvPr id="308" name="Google Shape;30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8222" y="2953250"/>
              <a:ext cx="949928" cy="34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83100" y="2952273"/>
              <a:ext cx="949925" cy="341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8"/>
            <p:cNvSpPr txBox="1"/>
            <p:nvPr/>
          </p:nvSpPr>
          <p:spPr>
            <a:xfrm>
              <a:off x="836250" y="2900550"/>
              <a:ext cx="45240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20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Game states: </a:t>
              </a:r>
              <a:endParaRPr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Google Shape;292;p27">
            <a:extLst>
              <a:ext uri="{FF2B5EF4-FFF2-40B4-BE49-F238E27FC236}">
                <a16:creationId xmlns:a16="http://schemas.microsoft.com/office/drawing/2014/main" id="{32CEB976-1BE6-586D-95EF-DD747C2D22B0}"/>
              </a:ext>
            </a:extLst>
          </p:cNvPr>
          <p:cNvSpPr txBox="1"/>
          <p:nvPr/>
        </p:nvSpPr>
        <p:spPr>
          <a:xfrm>
            <a:off x="834200" y="3315575"/>
            <a:ext cx="527666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 You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claim the truth of a formula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B516420C-5B90-C569-B611-AD5C8C5B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>
            <a:extLst>
              <a:ext uri="{FF2B5EF4-FFF2-40B4-BE49-F238E27FC236}">
                <a16:creationId xmlns:a16="http://schemas.microsoft.com/office/drawing/2014/main" id="{9A22D093-AE88-50ED-6406-E63A89B11B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 for PNL</a:t>
            </a:r>
            <a:endParaRPr/>
          </a:p>
        </p:txBody>
      </p:sp>
      <p:grpSp>
        <p:nvGrpSpPr>
          <p:cNvPr id="298" name="Google Shape;298;p28">
            <a:extLst>
              <a:ext uri="{FF2B5EF4-FFF2-40B4-BE49-F238E27FC236}">
                <a16:creationId xmlns:a16="http://schemas.microsoft.com/office/drawing/2014/main" id="{6C12C856-4586-E07F-9E4D-ABB7D7CF36A3}"/>
              </a:ext>
            </a:extLst>
          </p:cNvPr>
          <p:cNvGrpSpPr/>
          <p:nvPr/>
        </p:nvGrpSpPr>
        <p:grpSpPr>
          <a:xfrm>
            <a:off x="834201" y="2895600"/>
            <a:ext cx="7446625" cy="1939974"/>
            <a:chOff x="834200" y="2038350"/>
            <a:chExt cx="7446625" cy="1939974"/>
          </a:xfrm>
        </p:grpSpPr>
        <p:pic>
          <p:nvPicPr>
            <p:cNvPr id="299" name="Google Shape;299;p28">
              <a:extLst>
                <a:ext uri="{FF2B5EF4-FFF2-40B4-BE49-F238E27FC236}">
                  <a16:creationId xmlns:a16="http://schemas.microsoft.com/office/drawing/2014/main" id="{6E267986-A8A4-A064-C455-8FE5D8E996D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8">
              <a:extLst>
                <a:ext uri="{FF2B5EF4-FFF2-40B4-BE49-F238E27FC236}">
                  <a16:creationId xmlns:a16="http://schemas.microsoft.com/office/drawing/2014/main" id="{EFD2E884-869F-3F76-5683-1BE8FB558F1A}"/>
                </a:ext>
              </a:extLst>
            </p:cNvPr>
            <p:cNvSpPr txBox="1"/>
            <p:nvPr/>
          </p:nvSpPr>
          <p:spPr>
            <a:xfrm>
              <a:off x="834200" y="2038350"/>
              <a:ext cx="548854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2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20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20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01" name="Google Shape;301;p28">
            <a:extLst>
              <a:ext uri="{FF2B5EF4-FFF2-40B4-BE49-F238E27FC236}">
                <a16:creationId xmlns:a16="http://schemas.microsoft.com/office/drawing/2014/main" id="{EA01EAE1-F837-12D5-5F48-1CCACBBD39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86" y="5013576"/>
            <a:ext cx="630875" cy="6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>
            <a:extLst>
              <a:ext uri="{FF2B5EF4-FFF2-40B4-BE49-F238E27FC236}">
                <a16:creationId xmlns:a16="http://schemas.microsoft.com/office/drawing/2014/main" id="{DB079263-1E99-5DE4-3D02-4EE54129DA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226" y="4879728"/>
            <a:ext cx="1016025" cy="1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>
            <a:extLst>
              <a:ext uri="{FF2B5EF4-FFF2-40B4-BE49-F238E27FC236}">
                <a16:creationId xmlns:a16="http://schemas.microsoft.com/office/drawing/2014/main" id="{F2C18163-1D5B-7D1A-0CA6-6A80C7BFA071}"/>
              </a:ext>
            </a:extLst>
          </p:cNvPr>
          <p:cNvSpPr txBox="1"/>
          <p:nvPr/>
        </p:nvSpPr>
        <p:spPr>
          <a:xfrm>
            <a:off x="2102450" y="5778302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P: Proponent </a:t>
            </a:r>
            <a:endParaRPr sz="1700" i="1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8">
            <a:extLst>
              <a:ext uri="{FF2B5EF4-FFF2-40B4-BE49-F238E27FC236}">
                <a16:creationId xmlns:a16="http://schemas.microsoft.com/office/drawing/2014/main" id="{E88FC5BC-85F1-88B2-7AF9-BC8C6AF4C7A6}"/>
              </a:ext>
            </a:extLst>
          </p:cNvPr>
          <p:cNvSpPr txBox="1"/>
          <p:nvPr/>
        </p:nvSpPr>
        <p:spPr>
          <a:xfrm>
            <a:off x="3908884" y="5778302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dirty="0">
                <a:solidFill>
                  <a:srgbClr val="FF9300"/>
                </a:solidFill>
                <a:latin typeface="Lato"/>
                <a:ea typeface="Lato"/>
                <a:cs typeface="Lato"/>
                <a:sym typeface="Lato"/>
              </a:rPr>
              <a:t>O: Opponent</a:t>
            </a:r>
            <a:endParaRPr sz="1700" dirty="0">
              <a:solidFill>
                <a:srgbClr val="FF93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8">
            <a:extLst>
              <a:ext uri="{FF2B5EF4-FFF2-40B4-BE49-F238E27FC236}">
                <a16:creationId xmlns:a16="http://schemas.microsoft.com/office/drawing/2014/main" id="{9A324781-6819-B561-7EEA-AC1EF49C8768}"/>
              </a:ext>
            </a:extLst>
          </p:cNvPr>
          <p:cNvSpPr txBox="1"/>
          <p:nvPr/>
        </p:nvSpPr>
        <p:spPr>
          <a:xfrm>
            <a:off x="834200" y="4489727"/>
            <a:ext cx="46941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20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 and strategies 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7" name="Google Shape;307;p28">
            <a:extLst>
              <a:ext uri="{FF2B5EF4-FFF2-40B4-BE49-F238E27FC236}">
                <a16:creationId xmlns:a16="http://schemas.microsoft.com/office/drawing/2014/main" id="{6C97F62B-4C0C-CD7C-52B9-9EE5D8006E62}"/>
              </a:ext>
            </a:extLst>
          </p:cNvPr>
          <p:cNvGrpSpPr/>
          <p:nvPr/>
        </p:nvGrpSpPr>
        <p:grpSpPr>
          <a:xfrm>
            <a:off x="836250" y="4043327"/>
            <a:ext cx="4524000" cy="492412"/>
            <a:chOff x="836250" y="2900550"/>
            <a:chExt cx="4524000" cy="492412"/>
          </a:xfrm>
        </p:grpSpPr>
        <p:pic>
          <p:nvPicPr>
            <p:cNvPr id="308" name="Google Shape;308;p28">
              <a:extLst>
                <a:ext uri="{FF2B5EF4-FFF2-40B4-BE49-F238E27FC236}">
                  <a16:creationId xmlns:a16="http://schemas.microsoft.com/office/drawing/2014/main" id="{7CC0685C-8A59-56FB-4A07-6E18E5BD5E3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8222" y="2953250"/>
              <a:ext cx="949928" cy="34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8">
              <a:extLst>
                <a:ext uri="{FF2B5EF4-FFF2-40B4-BE49-F238E27FC236}">
                  <a16:creationId xmlns:a16="http://schemas.microsoft.com/office/drawing/2014/main" id="{28DA0AC1-2A64-841E-F8B0-1CECC1E9FC5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83100" y="2952273"/>
              <a:ext cx="949925" cy="341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8">
              <a:extLst>
                <a:ext uri="{FF2B5EF4-FFF2-40B4-BE49-F238E27FC236}">
                  <a16:creationId xmlns:a16="http://schemas.microsoft.com/office/drawing/2014/main" id="{B7D4E0A7-5730-961D-811B-F9E4A3E67A0C}"/>
                </a:ext>
              </a:extLst>
            </p:cNvPr>
            <p:cNvSpPr txBox="1"/>
            <p:nvPr/>
          </p:nvSpPr>
          <p:spPr>
            <a:xfrm>
              <a:off x="836250" y="2900550"/>
              <a:ext cx="45240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20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Game states: </a:t>
              </a:r>
              <a:endParaRPr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" name="Google Shape;292;p27">
            <a:extLst>
              <a:ext uri="{FF2B5EF4-FFF2-40B4-BE49-F238E27FC236}">
                <a16:creationId xmlns:a16="http://schemas.microsoft.com/office/drawing/2014/main" id="{10BD7B52-080C-A83A-E8FB-1352C24A8F69}"/>
              </a:ext>
            </a:extLst>
          </p:cNvPr>
          <p:cNvSpPr txBox="1"/>
          <p:nvPr/>
        </p:nvSpPr>
        <p:spPr>
          <a:xfrm>
            <a:off x="834200" y="3315575"/>
            <a:ext cx="527666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 You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claim the truth of a formula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7772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20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894389"/>
            <a:ext cx="1479274" cy="3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20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Google Shape;326;p30"/>
          <p:cNvCxnSpPr/>
          <p:nvPr/>
        </p:nvCxnSpPr>
        <p:spPr>
          <a:xfrm flipH="1">
            <a:off x="2432100" y="4107000"/>
            <a:ext cx="1139400" cy="6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30"/>
          <p:cNvCxnSpPr/>
          <p:nvPr/>
        </p:nvCxnSpPr>
        <p:spPr>
          <a:xfrm>
            <a:off x="4295600" y="4116300"/>
            <a:ext cx="1120500" cy="6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8" name="Google Shape;3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894389"/>
            <a:ext cx="1479274" cy="3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947" y="4937432"/>
            <a:ext cx="827078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677" y="4937424"/>
            <a:ext cx="894472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 txBox="1"/>
          <p:nvPr/>
        </p:nvSpPr>
        <p:spPr>
          <a:xfrm>
            <a:off x="3575700" y="363255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 dirty="0">
                <a:latin typeface="Lato"/>
                <a:ea typeface="Lato"/>
                <a:cs typeface="Lato"/>
                <a:sym typeface="Lato"/>
              </a:rPr>
              <a:t>YOU</a:t>
            </a:r>
            <a:endParaRPr sz="17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latin typeface="Lato"/>
                <a:ea typeface="Lato"/>
                <a:cs typeface="Lato"/>
                <a:sym typeface="Lato"/>
              </a:rPr>
              <a:t>Conjunction 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939900"/>
            <a:ext cx="1355102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345" name="Google Shape;345;p32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latin typeface="Lato"/>
                <a:ea typeface="Lato"/>
                <a:cs typeface="Lato"/>
                <a:sym typeface="Lato"/>
              </a:rPr>
              <a:t>Conjunction 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2"/>
          <p:cNvCxnSpPr/>
          <p:nvPr/>
        </p:nvCxnSpPr>
        <p:spPr>
          <a:xfrm>
            <a:off x="3903400" y="434042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7" name="Google Shape;3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93990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189" y="4987351"/>
            <a:ext cx="939725" cy="3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/>
        </p:nvSpPr>
        <p:spPr>
          <a:xfrm>
            <a:off x="3631325" y="370875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latin typeface="Lato"/>
                <a:ea typeface="Lato"/>
                <a:cs typeface="Lato"/>
                <a:sym typeface="Lato"/>
              </a:rPr>
              <a:t>Conjunction 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>
            <a:off x="3903400" y="434042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93990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361" y="4987350"/>
            <a:ext cx="949376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3631325" y="370875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20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939900"/>
            <a:ext cx="1315228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20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939900"/>
            <a:ext cx="1315228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/>
          <p:nvPr/>
        </p:nvSpPr>
        <p:spPr>
          <a:xfrm>
            <a:off x="894925" y="3683000"/>
            <a:ext cx="397815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 then 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2000" dirty="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 win </a:t>
            </a:r>
            <a:endParaRPr sz="2000" i="1" dirty="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20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939900"/>
            <a:ext cx="1315228" cy="35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6"/>
          <p:cNvCxnSpPr/>
          <p:nvPr/>
        </p:nvCxnSpPr>
        <p:spPr>
          <a:xfrm>
            <a:off x="3903400" y="434042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8" name="Google Shape;3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223" y="5089775"/>
            <a:ext cx="869653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/>
        </p:nvSpPr>
        <p:spPr>
          <a:xfrm>
            <a:off x="3701475" y="3708750"/>
            <a:ext cx="52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DA4F1-875A-02CC-A2C4-64DEC09B4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8C2C8-E67A-3885-2CD8-CA8A5AFE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D4294-312F-C9F4-BBD9-230AB3B80652}"/>
              </a:ext>
            </a:extLst>
          </p:cNvPr>
          <p:cNvSpPr txBox="1"/>
          <p:nvPr/>
        </p:nvSpPr>
        <p:spPr>
          <a:xfrm>
            <a:off x="0" y="1964353"/>
            <a:ext cx="824296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provides a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toolbox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well-established methodologies;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enables the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analysis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intricate properties and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behaviors of networks; </a:t>
            </a:r>
          </a:p>
          <a:p>
            <a:pPr lvl="1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allows for the integration of qualitative and quantitative </a:t>
            </a:r>
          </a:p>
          <a:p>
            <a:pPr lvl="1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reasoning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</a:p>
          <a:p>
            <a:pPr lvl="1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captures the structure of networks as well as the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semantics of </a:t>
            </a:r>
            <a:r>
              <a:rPr lang="en-US" sz="24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relationships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lvl="1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seamlessly handle </a:t>
            </a:r>
            <a:r>
              <a:rPr lang="en-US" sz="2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aspects of networks,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such as evolving beliefs or changing connections.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772D8-88DD-C167-F4C6-799FAC6CDA69}"/>
              </a:ext>
            </a:extLst>
          </p:cNvPr>
          <p:cNvSpPr txBox="1"/>
          <p:nvPr/>
        </p:nvSpPr>
        <p:spPr>
          <a:xfrm>
            <a:off x="100208" y="1350578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Because it:</a:t>
            </a:r>
          </a:p>
        </p:txBody>
      </p:sp>
    </p:spTree>
    <p:extLst>
      <p:ext uri="{BB962C8B-B14F-4D97-AF65-F5344CB8AC3E}">
        <p14:creationId xmlns:p14="http://schemas.microsoft.com/office/powerpoint/2010/main" val="115167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395" name="Google Shape;395;p37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latin typeface="Lato"/>
                <a:ea typeface="Lato"/>
                <a:cs typeface="Lato"/>
                <a:sym typeface="Lato"/>
              </a:rPr>
              <a:t>Diamond 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883535"/>
            <a:ext cx="1349900" cy="37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latin typeface="Lato"/>
                <a:ea typeface="Lato"/>
                <a:cs typeface="Lato"/>
                <a:sym typeface="Lato"/>
              </a:rPr>
              <a:t>Diamond 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883535"/>
            <a:ext cx="1349900" cy="37714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 txBox="1"/>
          <p:nvPr/>
        </p:nvSpPr>
        <p:spPr>
          <a:xfrm>
            <a:off x="894925" y="3683000"/>
            <a:ext cx="34008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then </a:t>
            </a:r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2000" dirty="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win! </a:t>
            </a:r>
            <a:endParaRPr sz="2000" i="1" dirty="0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3745975" y="2848900"/>
            <a:ext cx="2045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000" dirty="0">
                <a:latin typeface="Lato"/>
                <a:ea typeface="Lato"/>
                <a:cs typeface="Lato"/>
                <a:sym typeface="Lato"/>
              </a:rPr>
              <a:t>Diamond </a:t>
            </a:r>
            <a:endParaRPr sz="2000" i="1" dirty="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>
            <a:off x="3903400" y="434042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883535"/>
            <a:ext cx="1349900" cy="3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4479" y="5000325"/>
            <a:ext cx="975772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3575700" y="378495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 dirty="0">
                <a:latin typeface="Lato"/>
                <a:ea typeface="Lato"/>
                <a:cs typeface="Lato"/>
                <a:sym typeface="Lato"/>
              </a:rPr>
              <a:t>YOU</a:t>
            </a:r>
            <a:endParaRPr sz="17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" dirty="0"/>
              <a:t>An example: Balance </a:t>
            </a:r>
            <a:br>
              <a:rPr lang="en" dirty="0"/>
            </a:br>
            <a:r>
              <a:rPr lang="en" i="1" dirty="0">
                <a:solidFill>
                  <a:schemeClr val="accent3"/>
                </a:solidFill>
              </a:rPr>
              <a:t>stable configurations</a:t>
            </a:r>
            <a:endParaRPr i="1" dirty="0"/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00" y="1804134"/>
            <a:ext cx="3238054" cy="2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200" y="197913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864" y="3081409"/>
            <a:ext cx="3756225" cy="8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C93AF7-822D-1F1B-52DC-803A092629FA}"/>
              </a:ext>
            </a:extLst>
          </p:cNvPr>
          <p:cNvSpPr txBox="1"/>
          <p:nvPr/>
        </p:nvSpPr>
        <p:spPr>
          <a:xfrm>
            <a:off x="568521" y="4789230"/>
            <a:ext cx="8308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unstable: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there is social pressure to change one of the relationship links; </a:t>
            </a:r>
          </a:p>
          <a:p>
            <a:r>
              <a:rPr lang="en-US" sz="2000" dirty="0">
                <a:solidFill>
                  <a:srgbClr val="92D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stable: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there is no social pressure to change. </a:t>
            </a:r>
            <a:endParaRPr lang="en-BR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>
          <a:extLst>
            <a:ext uri="{FF2B5EF4-FFF2-40B4-BE49-F238E27FC236}">
              <a16:creationId xmlns:a16="http://schemas.microsoft.com/office/drawing/2014/main" id="{4D7C979C-399D-2E81-DEDD-CA7EAEEF5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>
            <a:extLst>
              <a:ext uri="{FF2B5EF4-FFF2-40B4-BE49-F238E27FC236}">
                <a16:creationId xmlns:a16="http://schemas.microsoft.com/office/drawing/2014/main" id="{E96BA7F3-A8F8-56F4-20B3-C170E36D53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 algn="ctr"/>
            <a:r>
              <a:rPr lang="en" dirty="0"/>
              <a:t>An example: Balance </a:t>
            </a:r>
            <a:br>
              <a:rPr lang="en" dirty="0"/>
            </a:br>
            <a:r>
              <a:rPr lang="en" i="1" dirty="0">
                <a:solidFill>
                  <a:schemeClr val="accent3"/>
                </a:solidFill>
              </a:rPr>
              <a:t>stable configurations</a:t>
            </a:r>
            <a:endParaRPr i="1" dirty="0"/>
          </a:p>
        </p:txBody>
      </p:sp>
      <p:pic>
        <p:nvPicPr>
          <p:cNvPr id="423" name="Google Shape;423;p40">
            <a:extLst>
              <a:ext uri="{FF2B5EF4-FFF2-40B4-BE49-F238E27FC236}">
                <a16:creationId xmlns:a16="http://schemas.microsoft.com/office/drawing/2014/main" id="{2D45C97C-02E7-74FF-68CC-10ED431F6F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00" y="1804134"/>
            <a:ext cx="3238054" cy="2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>
            <a:extLst>
              <a:ext uri="{FF2B5EF4-FFF2-40B4-BE49-F238E27FC236}">
                <a16:creationId xmlns:a16="http://schemas.microsoft.com/office/drawing/2014/main" id="{8A9655ED-5670-7AFF-1ED6-C794C63B23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200" y="197913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>
            <a:extLst>
              <a:ext uri="{FF2B5EF4-FFF2-40B4-BE49-F238E27FC236}">
                <a16:creationId xmlns:a16="http://schemas.microsoft.com/office/drawing/2014/main" id="{32F762F3-D969-450B-E31B-D0B018C385C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864" y="3081409"/>
            <a:ext cx="3756225" cy="8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0FB8A-0003-AC14-CB1D-A9144835D257}"/>
              </a:ext>
            </a:extLst>
          </p:cNvPr>
          <p:cNvSpPr txBox="1"/>
          <p:nvPr/>
        </p:nvSpPr>
        <p:spPr>
          <a:xfrm>
            <a:off x="379857" y="4224733"/>
            <a:ext cx="8422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agent </a:t>
            </a:r>
            <a:r>
              <a:rPr lang="en-US" sz="20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friends with both </a:t>
            </a:r>
            <a:r>
              <a:rPr lang="en-US" sz="20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20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but </a:t>
            </a:r>
            <a:r>
              <a:rPr lang="en-US" sz="20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20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are enemies, then </a:t>
            </a:r>
            <a:r>
              <a:rPr lang="en-US" sz="20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will 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under pressure by both friends to choose sides, and </a:t>
            </a:r>
            <a:r>
              <a:rPr lang="en-US" sz="20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20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will be 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 pressure to make amends. </a:t>
            </a:r>
            <a:endParaRPr lang="en-BR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5CACD-F0A1-AD67-6500-7FE3BAABAAF7}"/>
              </a:ext>
            </a:extLst>
          </p:cNvPr>
          <p:cNvSpPr txBox="1"/>
          <p:nvPr/>
        </p:nvSpPr>
        <p:spPr>
          <a:xfrm>
            <a:off x="379857" y="5508820"/>
            <a:ext cx="8004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a triad with </a:t>
            </a:r>
            <a:r>
              <a:rPr lang="en-US" sz="2000" dirty="0">
                <a:solidFill>
                  <a:srgbClr val="FFC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three mutual enemy relationships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there is pressure for 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 of them to ally against the third.</a:t>
            </a:r>
            <a:endParaRPr lang="en-BR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1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3"/>
          <p:cNvSpPr/>
          <p:nvPr/>
        </p:nvSpPr>
        <p:spPr>
          <a:xfrm>
            <a:off x="54825" y="3249500"/>
            <a:ext cx="5001900" cy="39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1" name="Google Shape;451;p43"/>
          <p:cNvCxnSpPr/>
          <p:nvPr/>
        </p:nvCxnSpPr>
        <p:spPr>
          <a:xfrm flipH="1">
            <a:off x="7975450" y="4918350"/>
            <a:ext cx="507300" cy="397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43"/>
          <p:cNvCxnSpPr/>
          <p:nvPr/>
        </p:nvCxnSpPr>
        <p:spPr>
          <a:xfrm>
            <a:off x="507250" y="215962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3" name="Google Shape;453;p43"/>
          <p:cNvSpPr/>
          <p:nvPr/>
        </p:nvSpPr>
        <p:spPr>
          <a:xfrm>
            <a:off x="131825" y="3852700"/>
            <a:ext cx="5001900" cy="217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4" name="Google Shape;454;p43"/>
          <p:cNvCxnSpPr/>
          <p:nvPr/>
        </p:nvCxnSpPr>
        <p:spPr>
          <a:xfrm>
            <a:off x="5677975" y="473535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/>
          <p:nvPr/>
        </p:nvSpPr>
        <p:spPr>
          <a:xfrm>
            <a:off x="54825" y="2769675"/>
            <a:ext cx="50019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44"/>
          <p:cNvCxnSpPr/>
          <p:nvPr/>
        </p:nvCxnSpPr>
        <p:spPr>
          <a:xfrm rot="10800000" flipH="1">
            <a:off x="6854575" y="5710200"/>
            <a:ext cx="281100" cy="240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131825" y="4106325"/>
            <a:ext cx="5001900" cy="192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7" name="Google Shape;467;p44"/>
          <p:cNvCxnSpPr/>
          <p:nvPr/>
        </p:nvCxnSpPr>
        <p:spPr>
          <a:xfrm>
            <a:off x="5677975" y="473535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/>
          <p:cNvSpPr/>
          <p:nvPr/>
        </p:nvSpPr>
        <p:spPr>
          <a:xfrm>
            <a:off x="54825" y="2769675"/>
            <a:ext cx="5001900" cy="108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 flipH="1">
            <a:off x="6868275" y="5670375"/>
            <a:ext cx="257400" cy="270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45"/>
          <p:cNvCxnSpPr/>
          <p:nvPr/>
        </p:nvCxnSpPr>
        <p:spPr>
          <a:xfrm>
            <a:off x="2234600" y="356482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45"/>
          <p:cNvSpPr/>
          <p:nvPr/>
        </p:nvSpPr>
        <p:spPr>
          <a:xfrm>
            <a:off x="131825" y="4311950"/>
            <a:ext cx="5001900" cy="172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1" name="Google Shape;481;p45"/>
          <p:cNvCxnSpPr/>
          <p:nvPr/>
        </p:nvCxnSpPr>
        <p:spPr>
          <a:xfrm>
            <a:off x="5677975" y="473535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/>
          <p:nvPr/>
        </p:nvSpPr>
        <p:spPr>
          <a:xfrm>
            <a:off x="54825" y="2769675"/>
            <a:ext cx="5001900" cy="128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5839300" y="573012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46"/>
          <p:cNvSpPr/>
          <p:nvPr/>
        </p:nvSpPr>
        <p:spPr>
          <a:xfrm>
            <a:off x="131825" y="454180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4" name="Google Shape;494;p46"/>
          <p:cNvCxnSpPr/>
          <p:nvPr/>
        </p:nvCxnSpPr>
        <p:spPr>
          <a:xfrm>
            <a:off x="5677975" y="473535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46"/>
          <p:cNvSpPr/>
          <p:nvPr/>
        </p:nvSpPr>
        <p:spPr>
          <a:xfrm>
            <a:off x="284225" y="5569600"/>
            <a:ext cx="5001900" cy="4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471F-F211-EB63-5AA4-FA23AF61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A9FD9-7C68-D7BF-87FC-431200CD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248A4-6198-515C-8B51-240B9BCE6CA7}"/>
              </a:ext>
            </a:extLst>
          </p:cNvPr>
          <p:cNvSpPr txBox="1"/>
          <p:nvPr/>
        </p:nvSpPr>
        <p:spPr>
          <a:xfrm>
            <a:off x="1164921" y="2192055"/>
            <a:ext cx="472757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Modal logic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Polarisation</a:t>
            </a:r>
            <a:endParaRPr lang="en-US" sz="2800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Dialogical games</a:t>
            </a:r>
          </a:p>
          <a:p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Substructurality</a:t>
            </a:r>
            <a:r>
              <a:rPr lang="en-US" sz="2800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costs</a:t>
            </a:r>
            <a:endParaRPr lang="en-BR" sz="28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361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/>
          <p:nvPr/>
        </p:nvSpPr>
        <p:spPr>
          <a:xfrm>
            <a:off x="54825" y="276967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5" name="Google Shape;505;p47"/>
          <p:cNvCxnSpPr/>
          <p:nvPr/>
        </p:nvCxnSpPr>
        <p:spPr>
          <a:xfrm rot="10800000" flipH="1">
            <a:off x="6144100" y="573012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47"/>
          <p:cNvSpPr/>
          <p:nvPr/>
        </p:nvSpPr>
        <p:spPr>
          <a:xfrm>
            <a:off x="131825" y="454180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8" name="Google Shape;508;p47"/>
          <p:cNvCxnSpPr/>
          <p:nvPr/>
        </p:nvCxnSpPr>
        <p:spPr>
          <a:xfrm flipH="1">
            <a:off x="7982650" y="4350725"/>
            <a:ext cx="335700" cy="216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47"/>
          <p:cNvSpPr/>
          <p:nvPr/>
        </p:nvSpPr>
        <p:spPr>
          <a:xfrm>
            <a:off x="284225" y="5806250"/>
            <a:ext cx="5001900" cy="16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515" name="Google Shape;5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/>
          <p:nvPr/>
        </p:nvSpPr>
        <p:spPr>
          <a:xfrm>
            <a:off x="54825" y="276967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9" name="Google Shape;519;p48"/>
          <p:cNvCxnSpPr/>
          <p:nvPr/>
        </p:nvCxnSpPr>
        <p:spPr>
          <a:xfrm rot="10800000" flipH="1">
            <a:off x="6296500" y="573012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" name="Google Shape;520;p48"/>
          <p:cNvSpPr/>
          <p:nvPr/>
        </p:nvSpPr>
        <p:spPr>
          <a:xfrm>
            <a:off x="131825" y="454180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8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2" name="Google Shape;522;p48"/>
          <p:cNvCxnSpPr/>
          <p:nvPr/>
        </p:nvCxnSpPr>
        <p:spPr>
          <a:xfrm flipH="1">
            <a:off x="7723600" y="3948650"/>
            <a:ext cx="1500" cy="334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Google Shape;523;p48"/>
          <p:cNvSpPr/>
          <p:nvPr/>
        </p:nvSpPr>
        <p:spPr>
          <a:xfrm>
            <a:off x="284225" y="5360800"/>
            <a:ext cx="4527600" cy="22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2193475" y="3869450"/>
            <a:ext cx="175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 win!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</p:txBody>
      </p:sp>
      <p:sp>
        <p:nvSpPr>
          <p:cNvPr id="530" name="Google Shape;530;p49"/>
          <p:cNvSpPr txBox="1"/>
          <p:nvPr/>
        </p:nvSpPr>
        <p:spPr>
          <a:xfrm>
            <a:off x="831100" y="2808925"/>
            <a:ext cx="133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Theorems </a:t>
            </a:r>
            <a:endParaRPr sz="20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541;p50">
            <a:extLst>
              <a:ext uri="{FF2B5EF4-FFF2-40B4-BE49-F238E27FC236}">
                <a16:creationId xmlns:a16="http://schemas.microsoft.com/office/drawing/2014/main" id="{3C9C0467-64D3-FA95-83F2-358226B7A894}"/>
              </a:ext>
            </a:extLst>
          </p:cNvPr>
          <p:cNvSpPr txBox="1"/>
          <p:nvPr/>
        </p:nvSpPr>
        <p:spPr>
          <a:xfrm>
            <a:off x="915175" y="3429000"/>
            <a:ext cx="471619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>
              <a:buClr>
                <a:schemeClr val="accent1"/>
              </a:buClr>
              <a:buSzPts val="1700"/>
            </a:pPr>
            <a:r>
              <a:rPr lang="en" sz="2000" dirty="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have a winning strategy in 𝕄 for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42;p50">
            <a:extLst>
              <a:ext uri="{FF2B5EF4-FFF2-40B4-BE49-F238E27FC236}">
                <a16:creationId xmlns:a16="http://schemas.microsoft.com/office/drawing/2014/main" id="{E6135F7C-1789-9B26-D8D1-D051428D9A2C}"/>
              </a:ext>
            </a:extLst>
          </p:cNvPr>
          <p:cNvSpPr txBox="1"/>
          <p:nvPr/>
        </p:nvSpPr>
        <p:spPr>
          <a:xfrm>
            <a:off x="6318620" y="3429364"/>
            <a:ext cx="105335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Google Shape;543;p50">
            <a:extLst>
              <a:ext uri="{FF2B5EF4-FFF2-40B4-BE49-F238E27FC236}">
                <a16:creationId xmlns:a16="http://schemas.microsoft.com/office/drawing/2014/main" id="{08AF9B5F-929C-FE06-A675-55BC503D4D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261" y="3470581"/>
            <a:ext cx="1053359" cy="4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4;p50">
            <a:extLst>
              <a:ext uri="{FF2B5EF4-FFF2-40B4-BE49-F238E27FC236}">
                <a16:creationId xmlns:a16="http://schemas.microsoft.com/office/drawing/2014/main" id="{CE9567DC-511F-F91D-920E-B6ED0DD304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443" y="3476157"/>
            <a:ext cx="1053359" cy="4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45;p50">
            <a:extLst>
              <a:ext uri="{FF2B5EF4-FFF2-40B4-BE49-F238E27FC236}">
                <a16:creationId xmlns:a16="http://schemas.microsoft.com/office/drawing/2014/main" id="{B660208A-2A73-C520-2B4A-D3A4E6218767}"/>
              </a:ext>
            </a:extLst>
          </p:cNvPr>
          <p:cNvSpPr txBox="1"/>
          <p:nvPr/>
        </p:nvSpPr>
        <p:spPr>
          <a:xfrm>
            <a:off x="999225" y="4118525"/>
            <a:ext cx="498898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   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have a winning strategy in 𝕄 for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548;p50">
            <a:extLst>
              <a:ext uri="{FF2B5EF4-FFF2-40B4-BE49-F238E27FC236}">
                <a16:creationId xmlns:a16="http://schemas.microsoft.com/office/drawing/2014/main" id="{904D8A73-A1B6-36D1-0915-E7288973427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416" y="4160105"/>
            <a:ext cx="1053359" cy="4092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2;p50">
            <a:extLst>
              <a:ext uri="{FF2B5EF4-FFF2-40B4-BE49-F238E27FC236}">
                <a16:creationId xmlns:a16="http://schemas.microsoft.com/office/drawing/2014/main" id="{87B3D08F-1248-1168-AC64-953C40D37C6D}"/>
              </a:ext>
            </a:extLst>
          </p:cNvPr>
          <p:cNvSpPr txBox="1"/>
          <p:nvPr/>
        </p:nvSpPr>
        <p:spPr>
          <a:xfrm>
            <a:off x="6685499" y="4082305"/>
            <a:ext cx="105335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Google Shape;543;p50">
            <a:extLst>
              <a:ext uri="{FF2B5EF4-FFF2-40B4-BE49-F238E27FC236}">
                <a16:creationId xmlns:a16="http://schemas.microsoft.com/office/drawing/2014/main" id="{C4C3246B-A9E3-BD05-A261-D487191635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140" y="4123522"/>
            <a:ext cx="1053359" cy="4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>
          <a:extLst>
            <a:ext uri="{FF2B5EF4-FFF2-40B4-BE49-F238E27FC236}">
              <a16:creationId xmlns:a16="http://schemas.microsoft.com/office/drawing/2014/main" id="{B9756547-1C50-D4A4-2AA8-A1A68D75E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>
            <a:extLst>
              <a:ext uri="{FF2B5EF4-FFF2-40B4-BE49-F238E27FC236}">
                <a16:creationId xmlns:a16="http://schemas.microsoft.com/office/drawing/2014/main" id="{DB01A4B9-FD1B-11CC-069B-416F1D8C89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</p:txBody>
      </p:sp>
      <p:sp>
        <p:nvSpPr>
          <p:cNvPr id="530" name="Google Shape;530;p49">
            <a:extLst>
              <a:ext uri="{FF2B5EF4-FFF2-40B4-BE49-F238E27FC236}">
                <a16:creationId xmlns:a16="http://schemas.microsoft.com/office/drawing/2014/main" id="{138EDFB9-41AF-C031-07AD-93C36D6B553C}"/>
              </a:ext>
            </a:extLst>
          </p:cNvPr>
          <p:cNvSpPr txBox="1"/>
          <p:nvPr/>
        </p:nvSpPr>
        <p:spPr>
          <a:xfrm>
            <a:off x="831100" y="2808925"/>
            <a:ext cx="133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Theorems </a:t>
            </a:r>
            <a:endParaRPr sz="20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541;p50">
            <a:extLst>
              <a:ext uri="{FF2B5EF4-FFF2-40B4-BE49-F238E27FC236}">
                <a16:creationId xmlns:a16="http://schemas.microsoft.com/office/drawing/2014/main" id="{13D50B33-25DA-F407-0538-A485C89CAEF0}"/>
              </a:ext>
            </a:extLst>
          </p:cNvPr>
          <p:cNvSpPr txBox="1"/>
          <p:nvPr/>
        </p:nvSpPr>
        <p:spPr>
          <a:xfrm>
            <a:off x="915175" y="3429000"/>
            <a:ext cx="471619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>
              <a:buClr>
                <a:schemeClr val="accent1"/>
              </a:buClr>
              <a:buSzPts val="1700"/>
            </a:pPr>
            <a:r>
              <a:rPr lang="en" sz="2000" dirty="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have a winning strategy in 𝕄 for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42;p50">
            <a:extLst>
              <a:ext uri="{FF2B5EF4-FFF2-40B4-BE49-F238E27FC236}">
                <a16:creationId xmlns:a16="http://schemas.microsoft.com/office/drawing/2014/main" id="{17A359C1-8802-30E0-7380-F140EF5B58D9}"/>
              </a:ext>
            </a:extLst>
          </p:cNvPr>
          <p:cNvSpPr txBox="1"/>
          <p:nvPr/>
        </p:nvSpPr>
        <p:spPr>
          <a:xfrm>
            <a:off x="6318620" y="3429364"/>
            <a:ext cx="105335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Google Shape;543;p50">
            <a:extLst>
              <a:ext uri="{FF2B5EF4-FFF2-40B4-BE49-F238E27FC236}">
                <a16:creationId xmlns:a16="http://schemas.microsoft.com/office/drawing/2014/main" id="{92D71F4F-9F5A-F97D-639D-A47B82FB14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261" y="3470581"/>
            <a:ext cx="1053359" cy="4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4;p50">
            <a:extLst>
              <a:ext uri="{FF2B5EF4-FFF2-40B4-BE49-F238E27FC236}">
                <a16:creationId xmlns:a16="http://schemas.microsoft.com/office/drawing/2014/main" id="{8A1910B6-B754-DDE7-1193-F36331C6C6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443" y="3476157"/>
            <a:ext cx="1053359" cy="4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45;p50">
            <a:extLst>
              <a:ext uri="{FF2B5EF4-FFF2-40B4-BE49-F238E27FC236}">
                <a16:creationId xmlns:a16="http://schemas.microsoft.com/office/drawing/2014/main" id="{E572012E-4F19-DA8E-53EA-D06E2CE5B742}"/>
              </a:ext>
            </a:extLst>
          </p:cNvPr>
          <p:cNvSpPr txBox="1"/>
          <p:nvPr/>
        </p:nvSpPr>
        <p:spPr>
          <a:xfrm>
            <a:off x="999225" y="4118525"/>
            <a:ext cx="498898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   </a:t>
            </a:r>
            <a:r>
              <a:rPr lang="en" sz="2000" dirty="0"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have a winning strategy in 𝕄 for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Google Shape;548;p50">
            <a:extLst>
              <a:ext uri="{FF2B5EF4-FFF2-40B4-BE49-F238E27FC236}">
                <a16:creationId xmlns:a16="http://schemas.microsoft.com/office/drawing/2014/main" id="{FF9D8C6A-C647-C3FB-20D3-E10811FAB10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416" y="4160105"/>
            <a:ext cx="1053359" cy="4092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2;p50">
            <a:extLst>
              <a:ext uri="{FF2B5EF4-FFF2-40B4-BE49-F238E27FC236}">
                <a16:creationId xmlns:a16="http://schemas.microsoft.com/office/drawing/2014/main" id="{3CCB9CE5-52CD-D562-FC03-CC71B549206C}"/>
              </a:ext>
            </a:extLst>
          </p:cNvPr>
          <p:cNvSpPr txBox="1"/>
          <p:nvPr/>
        </p:nvSpPr>
        <p:spPr>
          <a:xfrm>
            <a:off x="6685499" y="4082305"/>
            <a:ext cx="105335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Google Shape;543;p50">
            <a:extLst>
              <a:ext uri="{FF2B5EF4-FFF2-40B4-BE49-F238E27FC236}">
                <a16:creationId xmlns:a16="http://schemas.microsoft.com/office/drawing/2014/main" id="{F862F361-18A4-38B3-D06F-8BCE970275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140" y="4123522"/>
            <a:ext cx="1053359" cy="4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92BBC-E186-1E70-17CC-2E1C2CE9E86E}"/>
              </a:ext>
            </a:extLst>
          </p:cNvPr>
          <p:cNvSpPr txBox="1"/>
          <p:nvPr/>
        </p:nvSpPr>
        <p:spPr>
          <a:xfrm>
            <a:off x="1526135" y="4939756"/>
            <a:ext cx="6091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2400" i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Similar adequacy result hold for all the games</a:t>
            </a:r>
          </a:p>
          <a:p>
            <a:pPr algn="ctr"/>
            <a:r>
              <a:rPr lang="en-US" sz="2400" i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BR" sz="2400" i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resented here!</a:t>
            </a:r>
          </a:p>
        </p:txBody>
      </p:sp>
    </p:spTree>
    <p:extLst>
      <p:ext uri="{BB962C8B-B14F-4D97-AF65-F5344CB8AC3E}">
        <p14:creationId xmlns:p14="http://schemas.microsoft.com/office/powerpoint/2010/main" val="2189080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What about validity?</a:t>
            </a:r>
            <a:endParaRPr/>
          </a:p>
        </p:txBody>
      </p:sp>
      <p:sp>
        <p:nvSpPr>
          <p:cNvPr id="595" name="Google Shape;595;p55"/>
          <p:cNvSpPr txBox="1"/>
          <p:nvPr/>
        </p:nvSpPr>
        <p:spPr>
          <a:xfrm>
            <a:off x="382956" y="1929769"/>
            <a:ext cx="6167867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</a:t>
            </a:r>
            <a:r>
              <a:rPr lang="en" sz="20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0" name="Google Shape;6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1" y="2556424"/>
            <a:ext cx="1525111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>
          <a:extLst>
            <a:ext uri="{FF2B5EF4-FFF2-40B4-BE49-F238E27FC236}">
              <a16:creationId xmlns:a16="http://schemas.microsoft.com/office/drawing/2014/main" id="{D6B2F32D-11BF-9B80-894A-DEE802FD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5">
            <a:extLst>
              <a:ext uri="{FF2B5EF4-FFF2-40B4-BE49-F238E27FC236}">
                <a16:creationId xmlns:a16="http://schemas.microsoft.com/office/drawing/2014/main" id="{C159C03D-4665-E8AA-C506-641D04C83B76}"/>
              </a:ext>
            </a:extLst>
          </p:cNvPr>
          <p:cNvSpPr txBox="1"/>
          <p:nvPr/>
        </p:nvSpPr>
        <p:spPr>
          <a:xfrm>
            <a:off x="601747" y="3287750"/>
            <a:ext cx="4214121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20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model </a:t>
            </a:r>
            <a:r>
              <a:rPr lang="en" sz="20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is relevant “only”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 elementary states. 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55">
            <a:extLst>
              <a:ext uri="{FF2B5EF4-FFF2-40B4-BE49-F238E27FC236}">
                <a16:creationId xmlns:a16="http://schemas.microsoft.com/office/drawing/2014/main" id="{0C59991B-E69D-B0B2-FB1A-57BDD9F2E4AC}"/>
              </a:ext>
            </a:extLst>
          </p:cNvPr>
          <p:cNvSpPr txBox="1"/>
          <p:nvPr/>
        </p:nvSpPr>
        <p:spPr>
          <a:xfrm>
            <a:off x="6822900" y="386665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8" name="Google Shape;598;p55">
            <a:extLst>
              <a:ext uri="{FF2B5EF4-FFF2-40B4-BE49-F238E27FC236}">
                <a16:creationId xmlns:a16="http://schemas.microsoft.com/office/drawing/2014/main" id="{35AB7378-52F7-885B-5E2F-32ADB9676AA0}"/>
              </a:ext>
            </a:extLst>
          </p:cNvPr>
          <p:cNvCxnSpPr/>
          <p:nvPr/>
        </p:nvCxnSpPr>
        <p:spPr>
          <a:xfrm flipH="1">
            <a:off x="6948900" y="377348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5">
            <a:extLst>
              <a:ext uri="{FF2B5EF4-FFF2-40B4-BE49-F238E27FC236}">
                <a16:creationId xmlns:a16="http://schemas.microsoft.com/office/drawing/2014/main" id="{045F53CA-0C7C-E455-4815-74BBFB89D416}"/>
              </a:ext>
            </a:extLst>
          </p:cNvPr>
          <p:cNvCxnSpPr/>
          <p:nvPr/>
        </p:nvCxnSpPr>
        <p:spPr>
          <a:xfrm flipH="1">
            <a:off x="6948900" y="445928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0" name="Google Shape;600;p55">
            <a:extLst>
              <a:ext uri="{FF2B5EF4-FFF2-40B4-BE49-F238E27FC236}">
                <a16:creationId xmlns:a16="http://schemas.microsoft.com/office/drawing/2014/main" id="{71263275-D264-2342-7C2B-E5B150EB51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1" y="255642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5">
            <a:extLst>
              <a:ext uri="{FF2B5EF4-FFF2-40B4-BE49-F238E27FC236}">
                <a16:creationId xmlns:a16="http://schemas.microsoft.com/office/drawing/2014/main" id="{8FFFF329-9C8B-A72C-A5D1-80E2A1674A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328775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5">
            <a:extLst>
              <a:ext uri="{FF2B5EF4-FFF2-40B4-BE49-F238E27FC236}">
                <a16:creationId xmlns:a16="http://schemas.microsoft.com/office/drawing/2014/main" id="{B03A383F-7D5F-2D86-D410-0D9DC729FEFE}"/>
              </a:ext>
            </a:extLst>
          </p:cNvPr>
          <p:cNvSpPr txBox="1"/>
          <p:nvPr/>
        </p:nvSpPr>
        <p:spPr>
          <a:xfrm>
            <a:off x="5101700" y="40617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3" name="Google Shape;603;p55">
            <a:extLst>
              <a:ext uri="{FF2B5EF4-FFF2-40B4-BE49-F238E27FC236}">
                <a16:creationId xmlns:a16="http://schemas.microsoft.com/office/drawing/2014/main" id="{6830588D-A0A1-F9D2-D311-8CEAB66EFA8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418384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5">
            <a:extLst>
              <a:ext uri="{FF2B5EF4-FFF2-40B4-BE49-F238E27FC236}">
                <a16:creationId xmlns:a16="http://schemas.microsoft.com/office/drawing/2014/main" id="{4B94AB02-752F-E5A7-1E70-8323CE507DE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9" y="418302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5">
            <a:extLst>
              <a:ext uri="{FF2B5EF4-FFF2-40B4-BE49-F238E27FC236}">
                <a16:creationId xmlns:a16="http://schemas.microsoft.com/office/drawing/2014/main" id="{B59708E3-5D2A-AE08-DFA8-99524BE6CF61}"/>
              </a:ext>
            </a:extLst>
          </p:cNvPr>
          <p:cNvSpPr txBox="1"/>
          <p:nvPr/>
        </p:nvSpPr>
        <p:spPr>
          <a:xfrm>
            <a:off x="8559475" y="40851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6" name="Google Shape;606;p55">
            <a:extLst>
              <a:ext uri="{FF2B5EF4-FFF2-40B4-BE49-F238E27FC236}">
                <a16:creationId xmlns:a16="http://schemas.microsoft.com/office/drawing/2014/main" id="{47C4C6D6-95F4-D0DE-FDF0-93164CE9F433}"/>
              </a:ext>
            </a:extLst>
          </p:cNvPr>
          <p:cNvCxnSpPr/>
          <p:nvPr/>
        </p:nvCxnSpPr>
        <p:spPr>
          <a:xfrm flipH="1">
            <a:off x="6934195" y="293007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7" name="Google Shape;607;p55">
            <a:extLst>
              <a:ext uri="{FF2B5EF4-FFF2-40B4-BE49-F238E27FC236}">
                <a16:creationId xmlns:a16="http://schemas.microsoft.com/office/drawing/2014/main" id="{41AF40B4-FBAF-FDB1-A811-B5611F7440D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7424" y="5249825"/>
            <a:ext cx="1136728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>
            <a:extLst>
              <a:ext uri="{FF2B5EF4-FFF2-40B4-BE49-F238E27FC236}">
                <a16:creationId xmlns:a16="http://schemas.microsoft.com/office/drawing/2014/main" id="{084ACD5C-911D-B81C-80B8-7223F048C9A8}"/>
              </a:ext>
            </a:extLst>
          </p:cNvPr>
          <p:cNvSpPr txBox="1"/>
          <p:nvPr/>
        </p:nvSpPr>
        <p:spPr>
          <a:xfrm>
            <a:off x="6822900" y="493345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55">
            <a:extLst>
              <a:ext uri="{FF2B5EF4-FFF2-40B4-BE49-F238E27FC236}">
                <a16:creationId xmlns:a16="http://schemas.microsoft.com/office/drawing/2014/main" id="{6019D39D-A45B-0030-1F0E-E8B321FABB0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9" y="524982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5">
            <a:extLst>
              <a:ext uri="{FF2B5EF4-FFF2-40B4-BE49-F238E27FC236}">
                <a16:creationId xmlns:a16="http://schemas.microsoft.com/office/drawing/2014/main" id="{E35F3719-9DF6-C9F5-EDC7-AC02FA80E55D}"/>
              </a:ext>
            </a:extLst>
          </p:cNvPr>
          <p:cNvSpPr txBox="1"/>
          <p:nvPr/>
        </p:nvSpPr>
        <p:spPr>
          <a:xfrm>
            <a:off x="5177900" y="51285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55">
            <a:extLst>
              <a:ext uri="{FF2B5EF4-FFF2-40B4-BE49-F238E27FC236}">
                <a16:creationId xmlns:a16="http://schemas.microsoft.com/office/drawing/2014/main" id="{232BC2A3-2068-57CA-F93A-7186FAD8EAA4}"/>
              </a:ext>
            </a:extLst>
          </p:cNvPr>
          <p:cNvSpPr txBox="1"/>
          <p:nvPr/>
        </p:nvSpPr>
        <p:spPr>
          <a:xfrm>
            <a:off x="8635675" y="51519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616;p56">
            <a:extLst>
              <a:ext uri="{FF2B5EF4-FFF2-40B4-BE49-F238E27FC236}">
                <a16:creationId xmlns:a16="http://schemas.microsoft.com/office/drawing/2014/main" id="{BBA3F7A7-C556-A685-83BF-D5AA50296B55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Disjunctive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60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>
          <a:extLst>
            <a:ext uri="{FF2B5EF4-FFF2-40B4-BE49-F238E27FC236}">
              <a16:creationId xmlns:a16="http://schemas.microsoft.com/office/drawing/2014/main" id="{FEA8B559-CF67-17A1-2FBA-400AE843A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5">
            <a:extLst>
              <a:ext uri="{FF2B5EF4-FFF2-40B4-BE49-F238E27FC236}">
                <a16:creationId xmlns:a16="http://schemas.microsoft.com/office/drawing/2014/main" id="{4AE600CA-65D9-91FC-8251-D411EFEE501A}"/>
              </a:ext>
            </a:extLst>
          </p:cNvPr>
          <p:cNvSpPr txBox="1"/>
          <p:nvPr/>
        </p:nvSpPr>
        <p:spPr>
          <a:xfrm>
            <a:off x="6822900" y="386665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8" name="Google Shape;598;p55">
            <a:extLst>
              <a:ext uri="{FF2B5EF4-FFF2-40B4-BE49-F238E27FC236}">
                <a16:creationId xmlns:a16="http://schemas.microsoft.com/office/drawing/2014/main" id="{3B875954-3FEA-35FA-BA1D-FBD05671A98C}"/>
              </a:ext>
            </a:extLst>
          </p:cNvPr>
          <p:cNvCxnSpPr/>
          <p:nvPr/>
        </p:nvCxnSpPr>
        <p:spPr>
          <a:xfrm flipH="1">
            <a:off x="6948900" y="377348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5">
            <a:extLst>
              <a:ext uri="{FF2B5EF4-FFF2-40B4-BE49-F238E27FC236}">
                <a16:creationId xmlns:a16="http://schemas.microsoft.com/office/drawing/2014/main" id="{0179A98B-F80E-5F65-0DE9-8563A7F764EF}"/>
              </a:ext>
            </a:extLst>
          </p:cNvPr>
          <p:cNvCxnSpPr/>
          <p:nvPr/>
        </p:nvCxnSpPr>
        <p:spPr>
          <a:xfrm flipH="1">
            <a:off x="6948900" y="445928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0" name="Google Shape;600;p55">
            <a:extLst>
              <a:ext uri="{FF2B5EF4-FFF2-40B4-BE49-F238E27FC236}">
                <a16:creationId xmlns:a16="http://schemas.microsoft.com/office/drawing/2014/main" id="{EC940CF8-1529-8D6A-C1A6-A7D300DD3B6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1" y="255642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5">
            <a:extLst>
              <a:ext uri="{FF2B5EF4-FFF2-40B4-BE49-F238E27FC236}">
                <a16:creationId xmlns:a16="http://schemas.microsoft.com/office/drawing/2014/main" id="{13D0E946-F290-7614-D17F-BA4EA0CDF3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328775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5">
            <a:extLst>
              <a:ext uri="{FF2B5EF4-FFF2-40B4-BE49-F238E27FC236}">
                <a16:creationId xmlns:a16="http://schemas.microsoft.com/office/drawing/2014/main" id="{6442F29C-5C71-015F-BEDE-18BDBB93045F}"/>
              </a:ext>
            </a:extLst>
          </p:cNvPr>
          <p:cNvSpPr txBox="1"/>
          <p:nvPr/>
        </p:nvSpPr>
        <p:spPr>
          <a:xfrm>
            <a:off x="5101700" y="40617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3" name="Google Shape;603;p55">
            <a:extLst>
              <a:ext uri="{FF2B5EF4-FFF2-40B4-BE49-F238E27FC236}">
                <a16:creationId xmlns:a16="http://schemas.microsoft.com/office/drawing/2014/main" id="{7376CFF2-BF3D-ADEC-6ABE-7CF30864E0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418384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5">
            <a:extLst>
              <a:ext uri="{FF2B5EF4-FFF2-40B4-BE49-F238E27FC236}">
                <a16:creationId xmlns:a16="http://schemas.microsoft.com/office/drawing/2014/main" id="{39CD9BFF-205C-CCB9-87A3-257E7A45A2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9" y="418302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5">
            <a:extLst>
              <a:ext uri="{FF2B5EF4-FFF2-40B4-BE49-F238E27FC236}">
                <a16:creationId xmlns:a16="http://schemas.microsoft.com/office/drawing/2014/main" id="{8F30D59F-D675-265B-6645-ABA4EA9752B4}"/>
              </a:ext>
            </a:extLst>
          </p:cNvPr>
          <p:cNvSpPr txBox="1"/>
          <p:nvPr/>
        </p:nvSpPr>
        <p:spPr>
          <a:xfrm>
            <a:off x="8559475" y="40851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6" name="Google Shape;606;p55">
            <a:extLst>
              <a:ext uri="{FF2B5EF4-FFF2-40B4-BE49-F238E27FC236}">
                <a16:creationId xmlns:a16="http://schemas.microsoft.com/office/drawing/2014/main" id="{5D4C08DE-8371-81C0-B27A-49B1003AB46A}"/>
              </a:ext>
            </a:extLst>
          </p:cNvPr>
          <p:cNvCxnSpPr/>
          <p:nvPr/>
        </p:nvCxnSpPr>
        <p:spPr>
          <a:xfrm flipH="1">
            <a:off x="6934195" y="293007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7" name="Google Shape;607;p55">
            <a:extLst>
              <a:ext uri="{FF2B5EF4-FFF2-40B4-BE49-F238E27FC236}">
                <a16:creationId xmlns:a16="http://schemas.microsoft.com/office/drawing/2014/main" id="{E253FF36-FFFB-FBB4-5C81-E360C4ED57B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7424" y="5249825"/>
            <a:ext cx="1136728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>
            <a:extLst>
              <a:ext uri="{FF2B5EF4-FFF2-40B4-BE49-F238E27FC236}">
                <a16:creationId xmlns:a16="http://schemas.microsoft.com/office/drawing/2014/main" id="{5F3B14E5-9372-9838-07C0-EB9A44C33263}"/>
              </a:ext>
            </a:extLst>
          </p:cNvPr>
          <p:cNvSpPr txBox="1"/>
          <p:nvPr/>
        </p:nvSpPr>
        <p:spPr>
          <a:xfrm>
            <a:off x="6822900" y="493345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55">
            <a:extLst>
              <a:ext uri="{FF2B5EF4-FFF2-40B4-BE49-F238E27FC236}">
                <a16:creationId xmlns:a16="http://schemas.microsoft.com/office/drawing/2014/main" id="{D2E86F21-D0EF-6B8F-C0EC-A61FFF50B8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9" y="524982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5">
            <a:extLst>
              <a:ext uri="{FF2B5EF4-FFF2-40B4-BE49-F238E27FC236}">
                <a16:creationId xmlns:a16="http://schemas.microsoft.com/office/drawing/2014/main" id="{B19467EA-85F0-7BA4-EA30-22CB7C0844B2}"/>
              </a:ext>
            </a:extLst>
          </p:cNvPr>
          <p:cNvSpPr txBox="1"/>
          <p:nvPr/>
        </p:nvSpPr>
        <p:spPr>
          <a:xfrm>
            <a:off x="5177900" y="51285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55">
            <a:extLst>
              <a:ext uri="{FF2B5EF4-FFF2-40B4-BE49-F238E27FC236}">
                <a16:creationId xmlns:a16="http://schemas.microsoft.com/office/drawing/2014/main" id="{EDBC5581-5798-4DE2-EEA0-B3FDE1FE69A1}"/>
              </a:ext>
            </a:extLst>
          </p:cNvPr>
          <p:cNvSpPr txBox="1"/>
          <p:nvPr/>
        </p:nvSpPr>
        <p:spPr>
          <a:xfrm>
            <a:off x="8635675" y="51519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616;p56">
            <a:extLst>
              <a:ext uri="{FF2B5EF4-FFF2-40B4-BE49-F238E27FC236}">
                <a16:creationId xmlns:a16="http://schemas.microsoft.com/office/drawing/2014/main" id="{B5D5E52C-5CA0-8189-2393-AEB0E459DD2A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Disjunctive games</a:t>
            </a:r>
            <a:endParaRPr lang="en-US" dirty="0"/>
          </a:p>
        </p:txBody>
      </p:sp>
      <p:sp>
        <p:nvSpPr>
          <p:cNvPr id="2" name="Google Shape;635;p59">
            <a:extLst>
              <a:ext uri="{FF2B5EF4-FFF2-40B4-BE49-F238E27FC236}">
                <a16:creationId xmlns:a16="http://schemas.microsoft.com/office/drawing/2014/main" id="{4DAB94EE-127E-9E9E-C098-129AD60C8BEE}"/>
              </a:ext>
            </a:extLst>
          </p:cNvPr>
          <p:cNvSpPr txBox="1">
            <a:spLocks/>
          </p:cNvSpPr>
          <p:nvPr/>
        </p:nvSpPr>
        <p:spPr>
          <a:xfrm>
            <a:off x="579676" y="1706245"/>
            <a:ext cx="5537665" cy="226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Disjunctive game </a:t>
            </a: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: 𝜙) can be thought of as </a:t>
            </a:r>
          </a:p>
          <a:p>
            <a:pPr indent="-336550">
              <a:spcBef>
                <a:spcPts val="1200"/>
              </a:spcBef>
              <a:buSzPts val="1700"/>
            </a:pPr>
            <a:r>
              <a:rPr lang="en-US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indent="-336550">
              <a:buSzPts val="1700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playing all semantic games G(</a:t>
            </a:r>
            <a:r>
              <a:rPr lang="en-US" sz="2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: 𝜙) </a:t>
            </a:r>
          </a:p>
          <a:p>
            <a:pPr indent="-336550">
              <a:buSzPts val="1700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</a:t>
            </a:r>
            <a:r>
              <a:rPr lang="en-US" sz="20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PNL-models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𝕄 </a:t>
            </a:r>
          </a:p>
        </p:txBody>
      </p:sp>
      <p:sp>
        <p:nvSpPr>
          <p:cNvPr id="3" name="Google Shape;636;p59">
            <a:extLst>
              <a:ext uri="{FF2B5EF4-FFF2-40B4-BE49-F238E27FC236}">
                <a16:creationId xmlns:a16="http://schemas.microsoft.com/office/drawing/2014/main" id="{DF29B5DB-6FCC-EC31-B331-BB76D193CC28}"/>
              </a:ext>
            </a:extLst>
          </p:cNvPr>
          <p:cNvSpPr txBox="1"/>
          <p:nvPr/>
        </p:nvSpPr>
        <p:spPr>
          <a:xfrm>
            <a:off x="510338" y="4326855"/>
            <a:ext cx="64776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Winning condition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I win (and you lose) </a:t>
            </a:r>
          </a:p>
          <a:p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</a:t>
            </a:r>
            <a:r>
              <a:rPr lang="en" sz="20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every PNL model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there is an </a:t>
            </a:r>
          </a:p>
          <a:p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elementary game state where I win </a:t>
            </a:r>
          </a:p>
          <a:p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semantics game.  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9080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A proof system</a:t>
            </a:r>
            <a:endParaRPr/>
          </a:p>
        </p:txBody>
      </p:sp>
      <p:sp>
        <p:nvSpPr>
          <p:cNvPr id="695" name="Google Shape;695;p67"/>
          <p:cNvSpPr txBox="1"/>
          <p:nvPr/>
        </p:nvSpPr>
        <p:spPr>
          <a:xfrm>
            <a:off x="779371" y="1890630"/>
            <a:ext cx="4573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Frame axioms: </a:t>
            </a:r>
            <a:r>
              <a:rPr lang="en" sz="2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Relational Rules</a:t>
            </a:r>
            <a:endParaRPr sz="2400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6" name="Google Shape;6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07" y="4661312"/>
            <a:ext cx="2874006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284" y="3182717"/>
            <a:ext cx="5027199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6357" y="4618582"/>
            <a:ext cx="4158874" cy="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607" y="3116370"/>
            <a:ext cx="3106524" cy="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A proof system: Example</a:t>
            </a:r>
            <a:endParaRPr/>
          </a:p>
        </p:txBody>
      </p:sp>
      <p:pic>
        <p:nvPicPr>
          <p:cNvPr id="705" name="Google Shape;7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13" y="3429000"/>
            <a:ext cx="8899374" cy="203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609" y="2380220"/>
            <a:ext cx="31813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8"/>
          <p:cNvSpPr txBox="1"/>
          <p:nvPr/>
        </p:nvSpPr>
        <p:spPr>
          <a:xfrm>
            <a:off x="772615" y="2312786"/>
            <a:ext cx="393176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Collective connectedness </a:t>
            </a:r>
            <a:endParaRPr sz="2400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Dynamics </a:t>
            </a:r>
            <a:endParaRPr/>
          </a:p>
        </p:txBody>
      </p:sp>
      <p:pic>
        <p:nvPicPr>
          <p:cNvPr id="725" name="Google Shape;7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27" y="1901112"/>
            <a:ext cx="7054748" cy="40464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0"/>
          <p:cNvSpPr txBox="1"/>
          <p:nvPr/>
        </p:nvSpPr>
        <p:spPr>
          <a:xfrm>
            <a:off x="1331860" y="2701576"/>
            <a:ext cx="6897739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(Globally) adding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new positive or negative links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20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(Locally) changing</a:t>
            </a:r>
            <a:r>
              <a:rPr lang="en" sz="2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 polarity of one link</a:t>
            </a:r>
            <a:endParaRPr sz="2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70"/>
          <p:cNvSpPr/>
          <p:nvPr/>
        </p:nvSpPr>
        <p:spPr>
          <a:xfrm>
            <a:off x="2888800" y="4327337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70"/>
          <p:cNvSpPr txBox="1"/>
          <p:nvPr/>
        </p:nvSpPr>
        <p:spPr>
          <a:xfrm>
            <a:off x="923945" y="4302237"/>
            <a:ext cx="113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Extended PNL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70"/>
          <p:cNvSpPr txBox="1"/>
          <p:nvPr/>
        </p:nvSpPr>
        <p:spPr>
          <a:xfrm>
            <a:off x="2757850" y="4327787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70"/>
          <p:cNvSpPr/>
          <p:nvPr/>
        </p:nvSpPr>
        <p:spPr>
          <a:xfrm>
            <a:off x="2536000" y="4526487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1" name="Google Shape;731;p70"/>
          <p:cNvGrpSpPr/>
          <p:nvPr/>
        </p:nvGrpSpPr>
        <p:grpSpPr>
          <a:xfrm>
            <a:off x="4572000" y="4324837"/>
            <a:ext cx="1183500" cy="590900"/>
            <a:chOff x="3885150" y="4244925"/>
            <a:chExt cx="1183500" cy="590900"/>
          </a:xfrm>
        </p:grpSpPr>
        <p:sp>
          <p:nvSpPr>
            <p:cNvPr id="732" name="Google Shape;732;p70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3" name="Google Shape;733;p70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34" name="Google Shape;734;p70"/>
          <p:cNvSpPr/>
          <p:nvPr/>
        </p:nvSpPr>
        <p:spPr>
          <a:xfrm>
            <a:off x="4136200" y="4526487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70"/>
          <p:cNvSpPr/>
          <p:nvPr/>
        </p:nvSpPr>
        <p:spPr>
          <a:xfrm>
            <a:off x="5965000" y="4526487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6" name="Google Shape;736;p70"/>
          <p:cNvGrpSpPr/>
          <p:nvPr/>
        </p:nvGrpSpPr>
        <p:grpSpPr>
          <a:xfrm>
            <a:off x="6500825" y="4306437"/>
            <a:ext cx="1183500" cy="590900"/>
            <a:chOff x="3885150" y="4244925"/>
            <a:chExt cx="1183500" cy="590900"/>
          </a:xfrm>
        </p:grpSpPr>
        <p:sp>
          <p:nvSpPr>
            <p:cNvPr id="737" name="Google Shape;737;p70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8" name="Google Shape;738;p70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Sequent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Calculus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" grpId="0"/>
      <p:bldP spid="727" grpId="0" animBg="1"/>
      <p:bldP spid="728" grpId="0"/>
      <p:bldP spid="729" grpId="0"/>
      <p:bldP spid="730" grpId="0" animBg="1"/>
      <p:bldP spid="734" grpId="0" animBg="1"/>
      <p:bldP spid="7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1AD1B67-19DD-4D18-F956-F5E2433F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/>
              <a:t>Modal Logics</a:t>
            </a:r>
          </a:p>
        </p:txBody>
      </p:sp>
      <p:pic>
        <p:nvPicPr>
          <p:cNvPr id="3074" name="Picture 2" descr="Modal Logic: Axioms and Systems for Alethic Modal Logic - 1000-Word  Philosophy: An Introductory Anthology">
            <a:extLst>
              <a:ext uri="{FF2B5EF4-FFF2-40B4-BE49-F238E27FC236}">
                <a16:creationId xmlns:a16="http://schemas.microsoft.com/office/drawing/2014/main" id="{25DA3536-A82C-E8A5-C413-945DE559E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5"/>
          <a:stretch/>
        </p:blipFill>
        <p:spPr bwMode="auto"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64398-E2CC-292A-40EC-8BD5D27B499E}"/>
              </a:ext>
            </a:extLst>
          </p:cNvPr>
          <p:cNvSpPr txBox="1"/>
          <p:nvPr/>
        </p:nvSpPr>
        <p:spPr>
          <a:xfrm>
            <a:off x="3490720" y="4777739"/>
            <a:ext cx="5173220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Possibility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Neccessity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Obligation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Time…</a:t>
            </a:r>
          </a:p>
        </p:txBody>
      </p:sp>
      <p:sp>
        <p:nvSpPr>
          <p:cNvPr id="2" name="Untertitel 2">
            <a:extLst>
              <a:ext uri="{FF2B5EF4-FFF2-40B4-BE49-F238E27FC236}">
                <a16:creationId xmlns:a16="http://schemas.microsoft.com/office/drawing/2014/main" id="{D0A48D40-EC71-D28A-062A-4BF499DDF3D8}"/>
              </a:ext>
            </a:extLst>
          </p:cNvPr>
          <p:cNvSpPr txBox="1">
            <a:spLocks/>
          </p:cNvSpPr>
          <p:nvPr/>
        </p:nvSpPr>
        <p:spPr>
          <a:xfrm>
            <a:off x="5894784" y="4716472"/>
            <a:ext cx="2620566" cy="101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17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/>
              <a:t>Example: </a:t>
            </a:r>
            <a:r>
              <a:rPr lang="en" b="0">
                <a:solidFill>
                  <a:schemeClr val="accent3"/>
                </a:solidFill>
              </a:rPr>
              <a:t>reconciliation</a:t>
            </a:r>
            <a:r>
              <a:rPr lang="en"/>
              <a:t>  </a:t>
            </a:r>
            <a:endParaRPr/>
          </a:p>
        </p:txBody>
      </p:sp>
      <p:pic>
        <p:nvPicPr>
          <p:cNvPr id="744" name="Google Shape;7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1" y="3308251"/>
            <a:ext cx="30194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700" y="2215726"/>
            <a:ext cx="13716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076" y="2968201"/>
            <a:ext cx="39719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146" y="4312600"/>
            <a:ext cx="3642150" cy="15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49DBD091-CE8F-7C66-6EFA-6D7D85167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9AC05A44-D7CA-125C-1586-59641AFE2E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Perspectives</a:t>
            </a:r>
            <a:b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02157-71C1-57F4-64C5-DC1F17A1AA9D}"/>
              </a:ext>
            </a:extLst>
          </p:cNvPr>
          <p:cNvSpPr txBox="1"/>
          <p:nvPr/>
        </p:nvSpPr>
        <p:spPr>
          <a:xfrm>
            <a:off x="271811" y="1427356"/>
            <a:ext cx="802174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Dynamic:</a:t>
            </a:r>
          </a:p>
          <a:p>
            <a:endParaRPr lang="en-US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AutoNum type="arabicParenBoth"/>
            </a:pP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a triad at random; </a:t>
            </a:r>
          </a:p>
          <a:p>
            <a:pPr marL="457200" indent="-457200">
              <a:buAutoNum type="arabicParenBoth"/>
            </a:pP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unstable, the valence of a random link in that triad is </a:t>
            </a:r>
          </a:p>
          <a:p>
            <a:pPr lvl="1"/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‘flipped’ from positive to negative or vice versa.</a:t>
            </a:r>
          </a:p>
          <a:p>
            <a:endParaRPr lang="en-US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solidFill>
                  <a:schemeClr val="accent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Complete network: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universal harmony;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‘social mitosis’.</a:t>
            </a:r>
          </a:p>
          <a:p>
            <a:endParaRPr lang="en-US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2400" dirty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etworks not fully connected: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than two factions;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mixed networks.</a:t>
            </a:r>
          </a:p>
        </p:txBody>
      </p:sp>
    </p:spTree>
    <p:extLst>
      <p:ext uri="{BB962C8B-B14F-4D97-AF65-F5344CB8AC3E}">
        <p14:creationId xmlns:p14="http://schemas.microsoft.com/office/powerpoint/2010/main" val="15743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593D41-6FBE-F414-4C6C-5B07477BA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B72C5-6A92-828B-B09F-724047C9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53" y="640080"/>
            <a:ext cx="2800511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/>
              <a:t>Resource awareness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F10A0-8442-844C-F401-EE6332A2C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4757" r="15749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85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3F47A32E-9661-AAC2-9C5C-446E572EF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96121C46-BD27-EBF3-06E7-619278AE9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pt-BR" dirty="0" err="1"/>
              <a:t>Substructural</a:t>
            </a:r>
            <a:r>
              <a:rPr lang="pt-BR" dirty="0"/>
              <a:t> </a:t>
            </a:r>
            <a:r>
              <a:rPr lang="pt-BR" dirty="0" err="1"/>
              <a:t>logics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7B349-1C7B-885A-4C64-AACC510A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245524"/>
            <a:ext cx="7772400" cy="3566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7C911-CB11-BFDA-EC9F-2F73F211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90" y="5814039"/>
            <a:ext cx="4681420" cy="5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922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1F343A41-27E0-0825-2817-D4B95B14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7E8ACA3A-475A-F18A-0050-E78F0BAE66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pt-BR" dirty="0" err="1"/>
              <a:t>Substructural</a:t>
            </a:r>
            <a:r>
              <a:rPr lang="pt-BR" dirty="0"/>
              <a:t> </a:t>
            </a:r>
            <a:r>
              <a:rPr lang="pt-BR" dirty="0" err="1"/>
              <a:t>logics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9CD2E-2613-27C1-7145-08E0D1B4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245524"/>
            <a:ext cx="7772400" cy="35663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595490-9054-FB80-30DE-96400879C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171" y="5816526"/>
            <a:ext cx="4745658" cy="5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19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7A5B08D5-88FA-6ED6-FE5E-E65A622E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DFA0DE08-3D56-5EE8-7475-4CBA77EE06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pt-BR" dirty="0" err="1"/>
              <a:t>Substructural</a:t>
            </a:r>
            <a:r>
              <a:rPr lang="pt-BR" dirty="0"/>
              <a:t> </a:t>
            </a:r>
            <a:r>
              <a:rPr lang="pt-BR" dirty="0" err="1"/>
              <a:t>logics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4CBEC-3891-DEDA-1743-FFA937FD5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29" y="5788875"/>
            <a:ext cx="4584338" cy="84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AE01B-1071-2BA6-545B-E4C9823B6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8" y="2150065"/>
            <a:ext cx="7772400" cy="36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2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6CBC4ABF-E766-5A2D-DF61-9F1B1DBF8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56F1C00B-A79C-5623-62ED-24DAF11B81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pt-BR" dirty="0" err="1"/>
              <a:t>Substructural</a:t>
            </a:r>
            <a:r>
              <a:rPr lang="pt-BR" dirty="0"/>
              <a:t> </a:t>
            </a:r>
            <a:r>
              <a:rPr lang="pt-BR" dirty="0" err="1"/>
              <a:t>logics</a:t>
            </a:r>
            <a:r>
              <a:rPr lang="pt-BR" dirty="0"/>
              <a:t> + </a:t>
            </a:r>
            <a:r>
              <a:rPr lang="pt-BR" dirty="0" err="1"/>
              <a:t>multi-modality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94199-E9A6-19AA-54A4-0701A0ADD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05687"/>
            <a:ext cx="7772400" cy="391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C4EFB-27F6-FA66-E113-74D1AB2C7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314" y="5922927"/>
            <a:ext cx="4431371" cy="70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426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0FABDEEB-4939-368C-53B9-13B612ABD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F3B27515-40F6-3DEB-027E-FA2BA1C20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pt-BR" dirty="0" err="1"/>
              <a:t>Multi-modality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8A721-8FF4-C2E3-C54F-E50DDB4F4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4" y="2478505"/>
            <a:ext cx="8064810" cy="19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97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237DEEE4-359D-3473-07F1-13948C87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4D74CD2A-091B-2D04-547A-D8BE42CD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pt-BR" dirty="0" err="1"/>
              <a:t>Multi-modality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04C49-9D0E-5052-5425-A7A5EF6D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07" y="1843514"/>
            <a:ext cx="8502185" cy="37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80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1C961C8D-C4EA-98B9-B764-202C6E051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B7A85915-84C2-3C48-1189-1C3DE5FCC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pt-BR" dirty="0" err="1"/>
              <a:t>Multi-modality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B7114-FFE9-29FE-F604-86364AACB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1" y="1861170"/>
            <a:ext cx="8804198" cy="37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2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58D0D-3687-D4AD-1553-6B047CAA2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2CD12-2F2B-A018-55EE-BE0790D6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modalities</a:t>
            </a:r>
            <a:r>
              <a:rPr lang="de-DE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9D50-D631-4B16-20A5-2187D049D5B9}"/>
              </a:ext>
            </a:extLst>
          </p:cNvPr>
          <p:cNvSpPr txBox="1"/>
          <p:nvPr/>
        </p:nvSpPr>
        <p:spPr>
          <a:xfrm>
            <a:off x="1578280" y="3167390"/>
            <a:ext cx="5848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That paper________________ good.</a:t>
            </a:r>
          </a:p>
        </p:txBody>
      </p:sp>
    </p:spTree>
    <p:extLst>
      <p:ext uri="{BB962C8B-B14F-4D97-AF65-F5344CB8AC3E}">
        <p14:creationId xmlns:p14="http://schemas.microsoft.com/office/powerpoint/2010/main" val="8908204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F6E5CC70-A7A3-AB7F-93E9-E2EA17C33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4A8A5B46-2CB0-3655-880D-7204EF1EA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pt-BR" dirty="0" err="1"/>
              <a:t>Multimodality</a:t>
            </a:r>
            <a:r>
              <a:rPr lang="pt-BR" dirty="0"/>
              <a:t> as </a:t>
            </a:r>
            <a:r>
              <a:rPr lang="pt-BR" dirty="0" err="1"/>
              <a:t>costs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F93FA-EBF5-6390-EB17-E254E728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211"/>
            <a:ext cx="9071153" cy="120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2AF12-8FFE-CA7B-515A-5C7B35036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99760"/>
            <a:ext cx="9040961" cy="1717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DEB977-A75D-1452-CE55-2641FA828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0" y="4475779"/>
            <a:ext cx="8991731" cy="18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2">
          <a:extLst>
            <a:ext uri="{FF2B5EF4-FFF2-40B4-BE49-F238E27FC236}">
              <a16:creationId xmlns:a16="http://schemas.microsoft.com/office/drawing/2014/main" id="{321D03F6-9D1E-057B-A92A-751D142D4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97A133BB-67EA-3C6B-0EBE-C1D87A870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pt-BR" dirty="0" err="1"/>
              <a:t>Generalising</a:t>
            </a:r>
            <a:r>
              <a:rPr lang="pt-BR" dirty="0"/>
              <a:t>...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C5A148-FBF3-D7F8-5F10-BFB3FF3F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23018"/>
            <a:ext cx="7886699" cy="1745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0449B-DC9E-14F6-71E1-500E04381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24" y="4348218"/>
            <a:ext cx="8736150" cy="1556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3B970-E95B-A339-54BC-3BB3F856F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26" y="3368947"/>
            <a:ext cx="8608122" cy="85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029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F34F5768-5BE7-8A2A-B968-412F90545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38E6144A-F521-35DA-F7B1-0EC6103A2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pt-BR" dirty="0" err="1"/>
              <a:t>Generalising</a:t>
            </a:r>
            <a:r>
              <a:rPr lang="pt-BR" dirty="0"/>
              <a:t>...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C2CE8-3050-AF9F-B392-CD7402FE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756" y="1166478"/>
            <a:ext cx="6492487" cy="560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145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>
          <a:extLst>
            <a:ext uri="{FF2B5EF4-FFF2-40B4-BE49-F238E27FC236}">
              <a16:creationId xmlns:a16="http://schemas.microsoft.com/office/drawing/2014/main" id="{2837A6F3-ABEE-6664-0C24-B5CD58FBD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>
            <a:extLst>
              <a:ext uri="{FF2B5EF4-FFF2-40B4-BE49-F238E27FC236}">
                <a16:creationId xmlns:a16="http://schemas.microsoft.com/office/drawing/2014/main" id="{8225281D-5D6E-D8CA-EBAD-53950FE29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Perspectives</a:t>
            </a:r>
            <a:b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endParaRPr dirty="0"/>
          </a:p>
        </p:txBody>
      </p:sp>
      <p:sp>
        <p:nvSpPr>
          <p:cNvPr id="3" name="Google Shape;754;p72">
            <a:extLst>
              <a:ext uri="{FF2B5EF4-FFF2-40B4-BE49-F238E27FC236}">
                <a16:creationId xmlns:a16="http://schemas.microsoft.com/office/drawing/2014/main" id="{966A79F7-1646-A1FE-957B-54E3EC4EFC25}"/>
              </a:ext>
            </a:extLst>
          </p:cNvPr>
          <p:cNvSpPr txBox="1"/>
          <p:nvPr/>
        </p:nvSpPr>
        <p:spPr>
          <a:xfrm>
            <a:off x="543230" y="2598018"/>
            <a:ext cx="7767607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Lato"/>
              <a:buChar char="●"/>
            </a:pP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games with budget (limiting the changes);</a:t>
            </a:r>
          </a:p>
          <a:p>
            <a:pPr marL="457200" indent="-330200">
              <a:buClr>
                <a:schemeClr val="accent1"/>
              </a:buClr>
              <a:buSzPts val="1600"/>
              <a:buFont typeface="Lato"/>
              <a:buChar char="●"/>
            </a:pPr>
            <a:endParaRPr lang="en" sz="2400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-US" sz="2400" dirty="0">
                <a:solidFill>
                  <a:schemeClr val="accent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consensus within a limited “budget.” </a:t>
            </a:r>
            <a:endParaRPr lang="en" sz="2400" dirty="0">
              <a:solidFill>
                <a:schemeClr val="accent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Lato"/>
              <a:buChar char="●"/>
            </a:pP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2400" dirty="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more on automation (strategies and focusing). </a:t>
            </a:r>
            <a:endParaRPr sz="2400" dirty="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155965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41E56-7D75-A0B9-3A0A-ABADA803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2E9FD-211D-0CF1-AD58-7BCA0F6A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53" y="640080"/>
            <a:ext cx="2800511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/>
              <a:t>To conclude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sign with black text&#10;&#10;Description automatically generated">
            <a:extLst>
              <a:ext uri="{FF2B5EF4-FFF2-40B4-BE49-F238E27FC236}">
                <a16:creationId xmlns:a16="http://schemas.microsoft.com/office/drawing/2014/main" id="{7AA8E237-F02D-FF44-92F3-38927AD51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7625" r="10059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75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So far…</a:t>
            </a:r>
            <a:b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endParaRPr dirty="0"/>
          </a:p>
        </p:txBody>
      </p:sp>
      <p:sp>
        <p:nvSpPr>
          <p:cNvPr id="754" name="Google Shape;754;p72"/>
          <p:cNvSpPr txBox="1"/>
          <p:nvPr/>
        </p:nvSpPr>
        <p:spPr>
          <a:xfrm>
            <a:off x="86028" y="1230082"/>
            <a:ext cx="7767607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>
              <a:buClr>
                <a:schemeClr val="accent1"/>
              </a:buClr>
              <a:buSzPts val="1600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Advanced logical tools:</a:t>
            </a:r>
          </a:p>
          <a:p>
            <a:pPr marL="457200" indent="-330200"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dynamic modal operators to model the evolution of social networks;</a:t>
            </a:r>
          </a:p>
          <a:p>
            <a:pPr marL="457200" indent="-330200"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epistemic operators to reason about agents’ knowledge within these networks. </a:t>
            </a: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5FADB-4474-C49B-C58D-CA72227F1132}"/>
              </a:ext>
            </a:extLst>
          </p:cNvPr>
          <p:cNvSpPr txBox="1"/>
          <p:nvPr/>
        </p:nvSpPr>
        <p:spPr>
          <a:xfrm>
            <a:off x="154038" y="3429000"/>
            <a:ext cx="8989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logical frameworks: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enable a nuanced analysis of how networks change over time;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how agents interact and form beliefs about their environment.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74C15-B6D6-E2FF-44F9-91C3D4361C34}"/>
              </a:ext>
            </a:extLst>
          </p:cNvPr>
          <p:cNvSpPr txBox="1"/>
          <p:nvPr/>
        </p:nvSpPr>
        <p:spPr>
          <a:xfrm>
            <a:off x="154038" y="4796952"/>
            <a:ext cx="85731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introduces a logical perspective to the subject;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offers a theoretical foundation that enhances the 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understanding and regulation of socio-economic networks.</a:t>
            </a: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>
          <a:extLst>
            <a:ext uri="{FF2B5EF4-FFF2-40B4-BE49-F238E27FC236}">
              <a16:creationId xmlns:a16="http://schemas.microsoft.com/office/drawing/2014/main" id="{152BC9C6-A37F-AA7F-9639-01B738967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2">
            <a:extLst>
              <a:ext uri="{FF2B5EF4-FFF2-40B4-BE49-F238E27FC236}">
                <a16:creationId xmlns:a16="http://schemas.microsoft.com/office/drawing/2014/main" id="{BA3A9C13-5AC9-67B1-AD8D-728C71F3D2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Perspectives 1</a:t>
            </a:r>
            <a:b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99F3B-7F3E-1A49-5EEF-C315B6D0B92B}"/>
              </a:ext>
            </a:extLst>
          </p:cNvPr>
          <p:cNvSpPr txBox="1"/>
          <p:nvPr/>
        </p:nvSpPr>
        <p:spPr>
          <a:xfrm>
            <a:off x="17784" y="1463200"/>
            <a:ext cx="912621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update models in multi-agent systems can be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interpreted through modal logics lenses;</a:t>
            </a:r>
          </a:p>
          <a:p>
            <a:pPr lvl="1"/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metrics between agents that can prioritize how agents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update their beliefs;</a:t>
            </a:r>
          </a:p>
          <a:p>
            <a:pPr lvl="1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investigate how these preference orders can model biases in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social networks;</a:t>
            </a:r>
          </a:p>
          <a:p>
            <a:pPr lvl="1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analyze the conditions under which consensus can emerge.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2400" i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Carlos </a:t>
            </a:r>
            <a:r>
              <a:rPr lang="en-US" sz="2400" i="1" dirty="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Olarte</a:t>
            </a:r>
            <a:r>
              <a:rPr lang="en-US" sz="2400" i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(Université Sorbonne Paris Nord) and </a:t>
            </a:r>
          </a:p>
          <a:p>
            <a:pPr algn="ctr"/>
            <a:r>
              <a:rPr lang="en-US" sz="2400" i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Fernando Velázquez-Quesada (University o f Bergen)</a:t>
            </a:r>
          </a:p>
        </p:txBody>
      </p:sp>
    </p:spTree>
    <p:extLst>
      <p:ext uri="{BB962C8B-B14F-4D97-AF65-F5344CB8AC3E}">
        <p14:creationId xmlns:p14="http://schemas.microsoft.com/office/powerpoint/2010/main" val="268184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>
          <a:extLst>
            <a:ext uri="{FF2B5EF4-FFF2-40B4-BE49-F238E27FC236}">
              <a16:creationId xmlns:a16="http://schemas.microsoft.com/office/drawing/2014/main" id="{99F4A12E-0C2C-771E-FA8D-E008B68F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2">
            <a:extLst>
              <a:ext uri="{FF2B5EF4-FFF2-40B4-BE49-F238E27FC236}">
                <a16:creationId xmlns:a16="http://schemas.microsoft.com/office/drawing/2014/main" id="{9A753830-FB24-3620-4C9B-87BD58F781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Perspectives 2</a:t>
            </a:r>
            <a:b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A482C-CD17-C08A-7899-C3159A15E7D6}"/>
              </a:ext>
            </a:extLst>
          </p:cNvPr>
          <p:cNvSpPr txBox="1"/>
          <p:nvPr/>
        </p:nvSpPr>
        <p:spPr>
          <a:xfrm>
            <a:off x="140234" y="1121976"/>
            <a:ext cx="893385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non-normal agents in social networks: to capture notions of </a:t>
            </a:r>
          </a:p>
          <a:p>
            <a:pPr lvl="1"/>
            <a:r>
              <a:rPr lang="en-US" sz="2400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agency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2400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ability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where P𝐴 is interpreted as “the agent can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bring about 𝐴”;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game-theoretical interpretation: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“the agent has a winning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strategy to bring about 𝐴”.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Such interpretations are particularly relevant for formalizing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social networks within the framework of </a:t>
            </a:r>
            <a:r>
              <a:rPr lang="en-US" sz="2400" i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systems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lvl="1"/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 game logic provides a powerful lens to conceptualize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processes as “games against the environment,” where agents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must adapt their strategies dynamically to account for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unpredictability.</a:t>
            </a:r>
          </a:p>
          <a:p>
            <a:pPr lvl="1" algn="ctr"/>
            <a:r>
              <a:rPr lang="en-US" sz="2400" i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Carlos </a:t>
            </a:r>
            <a:r>
              <a:rPr lang="en-US" sz="2400" i="1" dirty="0" err="1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Olarte</a:t>
            </a:r>
            <a:r>
              <a:rPr lang="en-US" sz="2400" i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(Université Sorbonne Paris Nord)</a:t>
            </a: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72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>
          <a:extLst>
            <a:ext uri="{FF2B5EF4-FFF2-40B4-BE49-F238E27FC236}">
              <a16:creationId xmlns:a16="http://schemas.microsoft.com/office/drawing/2014/main" id="{285D9BD7-745A-6941-0B39-CBD88081E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2">
            <a:extLst>
              <a:ext uri="{FF2B5EF4-FFF2-40B4-BE49-F238E27FC236}">
                <a16:creationId xmlns:a16="http://schemas.microsoft.com/office/drawing/2014/main" id="{A6C37D5A-379F-D0FC-95A2-7CF0E9C180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Perspectives 3</a:t>
            </a:r>
            <a:br>
              <a:rPr lang="en-US" sz="4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90408-BF33-4ED9-7B39-29DAD6842072}"/>
              </a:ext>
            </a:extLst>
          </p:cNvPr>
          <p:cNvSpPr txBox="1"/>
          <p:nvPr/>
        </p:nvSpPr>
        <p:spPr>
          <a:xfrm>
            <a:off x="356017" y="1229895"/>
            <a:ext cx="878798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 networks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 can be used as case studies;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substructurality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studying scenarios where agents operate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partial, conflicting, or shared information; </a:t>
            </a:r>
          </a:p>
          <a:p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constraints imposed by </a:t>
            </a:r>
            <a:r>
              <a:rPr lang="en-US" sz="2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 environments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study strategic negotiations, coalition formation, and the </a:t>
            </a:r>
          </a:p>
          <a:p>
            <a:pPr lvl="1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structural evolution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social networks.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representation of resource sensitivity and locality, offering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richer framework for reasoning about agent </a:t>
            </a:r>
            <a:r>
              <a:rPr lang="en-US" sz="2400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dependencies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lvl="1"/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2400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interactions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BR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623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SzPts val="990"/>
            </a:pPr>
            <a:r>
              <a:rPr lang="en" sz="3240" dirty="0"/>
              <a:t>Thanks!</a:t>
            </a:r>
            <a:endParaRPr sz="3240" dirty="0"/>
          </a:p>
        </p:txBody>
      </p:sp>
      <p:sp>
        <p:nvSpPr>
          <p:cNvPr id="760" name="Google Shape;760;p73"/>
          <p:cNvSpPr txBox="1"/>
          <p:nvPr/>
        </p:nvSpPr>
        <p:spPr>
          <a:xfrm>
            <a:off x="672469" y="3192961"/>
            <a:ext cx="68583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400" dirty="0">
                <a:solidFill>
                  <a:srgbClr val="E33F0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Leverhulme </a:t>
            </a:r>
            <a:r>
              <a:rPr lang="en-US" sz="2400" dirty="0">
                <a:solidFill>
                  <a:srgbClr val="47474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2024 (</a:t>
            </a:r>
            <a:r>
              <a:rPr lang="en-US" sz="2400" dirty="0">
                <a:solidFill>
                  <a:srgbClr val="1080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ECUMENICAL)</a:t>
            </a:r>
            <a:endParaRPr lang="en-US" sz="2400" dirty="0">
              <a:solidFill>
                <a:srgbClr val="474747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"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European Union’s </a:t>
            </a:r>
            <a:r>
              <a:rPr lang="en" sz="24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Horizon</a:t>
            </a:r>
            <a:r>
              <a:rPr lang="en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2020 (</a:t>
            </a:r>
            <a:r>
              <a:rPr lang="en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Mosaic</a:t>
            </a:r>
            <a:r>
              <a:rPr lang="en" sz="2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2" name="Google Shape;7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046" y="4348224"/>
            <a:ext cx="524175" cy="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387BC-8D1C-560E-5398-F03F23129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490" y="3144074"/>
            <a:ext cx="791289" cy="5698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2597</TotalTime>
  <Words>1757</Words>
  <Application>Microsoft Macintosh PowerPoint</Application>
  <PresentationFormat>On-screen Show (4:3)</PresentationFormat>
  <Paragraphs>422</Paragraphs>
  <Slides>99</Slides>
  <Notes>61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Aptos</vt:lpstr>
      <vt:lpstr>Aptos Display</vt:lpstr>
      <vt:lpstr>Arial</vt:lpstr>
      <vt:lpstr>HELVETICA NEUE THIN</vt:lpstr>
      <vt:lpstr>HELVETICA NEUE THIN</vt:lpstr>
      <vt:lpstr>Lato</vt:lpstr>
      <vt:lpstr>Office</vt:lpstr>
      <vt:lpstr>Dialogical games  for reasoning about  group polarization</vt:lpstr>
      <vt:lpstr>Social network logic</vt:lpstr>
      <vt:lpstr>Social networks</vt:lpstr>
      <vt:lpstr>Multi-agent systems</vt:lpstr>
      <vt:lpstr>Social network logic</vt:lpstr>
      <vt:lpstr>Why logic?</vt:lpstr>
      <vt:lpstr>In this talk:</vt:lpstr>
      <vt:lpstr>Modal Logics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What are modalities?</vt:lpstr>
      <vt:lpstr>How to reason about modalities?</vt:lpstr>
      <vt:lpstr>How to reason about modalities?</vt:lpstr>
      <vt:lpstr>How to reason about modalities?</vt:lpstr>
      <vt:lpstr>Et voilà un graphe!</vt:lpstr>
      <vt:lpstr>Relational models</vt:lpstr>
      <vt:lpstr>Relational models</vt:lpstr>
      <vt:lpstr>Relational models</vt:lpstr>
      <vt:lpstr>Relational models</vt:lpstr>
      <vt:lpstr>Relational models</vt:lpstr>
      <vt:lpstr>Relational models</vt:lpstr>
      <vt:lpstr>Polarisation</vt:lpstr>
      <vt:lpstr>Agreement and disagreement relations</vt:lpstr>
      <vt:lpstr>Agreement and disagreement relations </vt:lpstr>
      <vt:lpstr>Agreement and disagreement relations </vt:lpstr>
      <vt:lpstr>Agreement and disagreement relations </vt:lpstr>
      <vt:lpstr>PNL Logic </vt:lpstr>
      <vt:lpstr>Perspectives</vt:lpstr>
      <vt:lpstr>Dialogical Games</vt:lpstr>
      <vt:lpstr>Semantic Game (truth in a model)</vt:lpstr>
      <vt:lpstr>Provability Game (truth in all models)</vt:lpstr>
      <vt:lpstr>Analytic calculus</vt:lpstr>
      <vt:lpstr>Our Contributions</vt:lpstr>
      <vt:lpstr>Semantic Game for PNL</vt:lpstr>
      <vt:lpstr>Semantic Game for PNL</vt:lpstr>
      <vt:lpstr>Semantic Game for PNL</vt:lpstr>
      <vt:lpstr>Semantic Game for PNL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An example: Balance  stable configurations</vt:lpstr>
      <vt:lpstr>An example: Balance  stable configurations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Semantic Game G𝕄</vt:lpstr>
      <vt:lpstr>Semantic Game G𝕄</vt:lpstr>
      <vt:lpstr>What about validity?</vt:lpstr>
      <vt:lpstr>PowerPoint Presentation</vt:lpstr>
      <vt:lpstr>PowerPoint Presentation</vt:lpstr>
      <vt:lpstr>A proof system</vt:lpstr>
      <vt:lpstr>A proof system: Example</vt:lpstr>
      <vt:lpstr>Dynamics </vt:lpstr>
      <vt:lpstr>Example: reconciliation  </vt:lpstr>
      <vt:lpstr>Perspectives </vt:lpstr>
      <vt:lpstr>Resource awareness</vt:lpstr>
      <vt:lpstr>Substructural logics</vt:lpstr>
      <vt:lpstr>Substructural logics</vt:lpstr>
      <vt:lpstr>Substructural logics</vt:lpstr>
      <vt:lpstr>Substructural logics + multi-modality</vt:lpstr>
      <vt:lpstr>Multi-modality</vt:lpstr>
      <vt:lpstr>Multi-modality</vt:lpstr>
      <vt:lpstr>Multi-modality</vt:lpstr>
      <vt:lpstr>Multimodality as costs</vt:lpstr>
      <vt:lpstr>Generalising...</vt:lpstr>
      <vt:lpstr>Generalising...</vt:lpstr>
      <vt:lpstr>Perspectives </vt:lpstr>
      <vt:lpstr>To conclude</vt:lpstr>
      <vt:lpstr>So far… </vt:lpstr>
      <vt:lpstr>Perspectives 1 </vt:lpstr>
      <vt:lpstr>Perspectives 2 </vt:lpstr>
      <vt:lpstr>Perspectives 3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Semantic Games to Analytic Calculi</dc:title>
  <dc:creator>Robert Freiman</dc:creator>
  <cp:lastModifiedBy>Elaine Pimentel</cp:lastModifiedBy>
  <cp:revision>36</cp:revision>
  <dcterms:created xsi:type="dcterms:W3CDTF">2024-04-21T11:57:31Z</dcterms:created>
  <dcterms:modified xsi:type="dcterms:W3CDTF">2025-01-28T08:01:08Z</dcterms:modified>
</cp:coreProperties>
</file>